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1"/>
  </p:notesMasterIdLst>
  <p:sldIdLst>
    <p:sldId id="256" r:id="rId2"/>
    <p:sldId id="300" r:id="rId3"/>
    <p:sldId id="274" r:id="rId4"/>
    <p:sldId id="275" r:id="rId5"/>
    <p:sldId id="276" r:id="rId6"/>
    <p:sldId id="277" r:id="rId7"/>
    <p:sldId id="290" r:id="rId8"/>
    <p:sldId id="296" r:id="rId9"/>
    <p:sldId id="283" r:id="rId10"/>
    <p:sldId id="286" r:id="rId11"/>
    <p:sldId id="292" r:id="rId12"/>
    <p:sldId id="294" r:id="rId13"/>
    <p:sldId id="297" r:id="rId14"/>
    <p:sldId id="304" r:id="rId15"/>
    <p:sldId id="305" r:id="rId16"/>
    <p:sldId id="308" r:id="rId17"/>
    <p:sldId id="307" r:id="rId18"/>
    <p:sldId id="311" r:id="rId19"/>
    <p:sldId id="289" r:id="rId20"/>
    <p:sldId id="312" r:id="rId21"/>
    <p:sldId id="313" r:id="rId22"/>
    <p:sldId id="287" r:id="rId23"/>
    <p:sldId id="317" r:id="rId24"/>
    <p:sldId id="318" r:id="rId25"/>
    <p:sldId id="295" r:id="rId26"/>
    <p:sldId id="316" r:id="rId27"/>
    <p:sldId id="319" r:id="rId28"/>
    <p:sldId id="322" r:id="rId29"/>
    <p:sldId id="323" r:id="rId30"/>
  </p:sldIdLst>
  <p:sldSz cx="9144000" cy="5715000" type="screen16x10"/>
  <p:notesSz cx="6858000" cy="9144000"/>
  <p:defaultTextStyle>
    <a:defPPr>
      <a:defRPr lang="en-US"/>
    </a:defPPr>
    <a:lvl1pPr algn="l" defTabSz="457106"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106" algn="l" defTabSz="457106"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212" algn="l" defTabSz="457106"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320" algn="l" defTabSz="457106"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426" algn="l" defTabSz="457106"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5532" algn="l" defTabSz="457106" rtl="0" eaLnBrk="1" latinLnBrk="0" hangingPunct="1">
      <a:defRPr kern="1200">
        <a:solidFill>
          <a:schemeClr val="tx1"/>
        </a:solidFill>
        <a:latin typeface="Arial" charset="0"/>
        <a:ea typeface="ＭＳ Ｐゴシック" charset="0"/>
        <a:cs typeface="ＭＳ Ｐゴシック" charset="0"/>
      </a:defRPr>
    </a:lvl6pPr>
    <a:lvl7pPr marL="2742640" algn="l" defTabSz="457106" rtl="0" eaLnBrk="1" latinLnBrk="0" hangingPunct="1">
      <a:defRPr kern="1200">
        <a:solidFill>
          <a:schemeClr val="tx1"/>
        </a:solidFill>
        <a:latin typeface="Arial" charset="0"/>
        <a:ea typeface="ＭＳ Ｐゴシック" charset="0"/>
        <a:cs typeface="ＭＳ Ｐゴシック" charset="0"/>
      </a:defRPr>
    </a:lvl7pPr>
    <a:lvl8pPr marL="3199744" algn="l" defTabSz="457106" rtl="0" eaLnBrk="1" latinLnBrk="0" hangingPunct="1">
      <a:defRPr kern="1200">
        <a:solidFill>
          <a:schemeClr val="tx1"/>
        </a:solidFill>
        <a:latin typeface="Arial" charset="0"/>
        <a:ea typeface="ＭＳ Ｐゴシック" charset="0"/>
        <a:cs typeface="ＭＳ Ｐゴシック" charset="0"/>
      </a:defRPr>
    </a:lvl8pPr>
    <a:lvl9pPr marL="3656852" algn="l" defTabSz="457106" rtl="0" eaLnBrk="1" latinLnBrk="0" hangingPunct="1">
      <a:defRPr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6" autoAdjust="0"/>
    <p:restoredTop sz="94648" autoAdjust="0"/>
  </p:normalViewPr>
  <p:slideViewPr>
    <p:cSldViewPr snapToGrid="0" snapToObjects="1">
      <p:cViewPr>
        <p:scale>
          <a:sx n="134" d="100"/>
          <a:sy n="134" d="100"/>
        </p:scale>
        <p:origin x="-2752" y="-1264"/>
      </p:cViewPr>
      <p:guideLst>
        <p:guide orient="horz" pos="180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41" d="100"/>
        <a:sy n="141"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interSettings" Target="printerSettings/printerSettings1.bin"/><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g>
</file>

<file path=ppt/media/image28.jpeg>
</file>

<file path=ppt/media/image29.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pPr>
              <a:defRPr/>
            </a:pPr>
            <a:fld id="{EC33ACA9-23EC-204D-A512-FB82581C67A4}" type="datetime1">
              <a:rPr lang="en-US"/>
              <a:pPr>
                <a:defRPr/>
              </a:pPr>
              <a:t>10/10/23</a:t>
            </a:fld>
            <a:endParaRPr lang="en-US"/>
          </a:p>
        </p:txBody>
      </p:sp>
      <p:sp>
        <p:nvSpPr>
          <p:cNvPr id="4" name="Slide Image Placeholder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pPr>
              <a:defRPr/>
            </a:pPr>
            <a:fld id="{DF678164-3EA9-4649-B7F9-C95A32076356}" type="slidenum">
              <a:rPr lang="en-US"/>
              <a:pPr>
                <a:defRPr/>
              </a:pPr>
              <a:t>‹#›</a:t>
            </a:fld>
            <a:endParaRPr lang="en-US"/>
          </a:p>
        </p:txBody>
      </p:sp>
    </p:spTree>
    <p:extLst>
      <p:ext uri="{BB962C8B-B14F-4D97-AF65-F5344CB8AC3E}">
        <p14:creationId xmlns:p14="http://schemas.microsoft.com/office/powerpoint/2010/main" val="1441155991"/>
      </p:ext>
    </p:extLst>
  </p:cSld>
  <p:clrMap bg1="lt1" tx1="dk1" bg2="lt2" tx2="dk2" accent1="accent1" accent2="accent2" accent3="accent3" accent4="accent4" accent5="accent5" accent6="accent6" hlink="hlink" folHlink="folHlink"/>
  <p:notesStyle>
    <a:lvl1pPr algn="l" defTabSz="457106"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106" algn="l" defTabSz="457106"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212" algn="l" defTabSz="457106"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320" algn="l" defTabSz="457106"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426" algn="l" defTabSz="457106"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5532" algn="l" defTabSz="457106" rtl="0" eaLnBrk="1" latinLnBrk="0" hangingPunct="1">
      <a:defRPr sz="1200" kern="1200">
        <a:solidFill>
          <a:schemeClr val="tx1"/>
        </a:solidFill>
        <a:latin typeface="+mn-lt"/>
        <a:ea typeface="+mn-ea"/>
        <a:cs typeface="+mn-cs"/>
      </a:defRPr>
    </a:lvl6pPr>
    <a:lvl7pPr marL="2742640" algn="l" defTabSz="457106" rtl="0" eaLnBrk="1" latinLnBrk="0" hangingPunct="1">
      <a:defRPr sz="1200" kern="1200">
        <a:solidFill>
          <a:schemeClr val="tx1"/>
        </a:solidFill>
        <a:latin typeface="+mn-lt"/>
        <a:ea typeface="+mn-ea"/>
        <a:cs typeface="+mn-cs"/>
      </a:defRPr>
    </a:lvl7pPr>
    <a:lvl8pPr marL="3199744" algn="l" defTabSz="457106" rtl="0" eaLnBrk="1" latinLnBrk="0" hangingPunct="1">
      <a:defRPr sz="1200" kern="1200">
        <a:solidFill>
          <a:schemeClr val="tx1"/>
        </a:solidFill>
        <a:latin typeface="+mn-lt"/>
        <a:ea typeface="+mn-ea"/>
        <a:cs typeface="+mn-cs"/>
      </a:defRPr>
    </a:lvl8pPr>
    <a:lvl9pPr marL="3656852" algn="l" defTabSz="457106"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p:cNvSpPr/>
          <p:nvPr/>
        </p:nvSpPr>
        <p:spPr>
          <a:xfrm>
            <a:off x="904875" y="3040067"/>
            <a:ext cx="7315200" cy="1066271"/>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5" name="Rectangle 4"/>
          <p:cNvSpPr/>
          <p:nvPr/>
        </p:nvSpPr>
        <p:spPr>
          <a:xfrm>
            <a:off x="914400" y="4206876"/>
            <a:ext cx="7315200" cy="5715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6" name="Rectangle 5"/>
          <p:cNvSpPr/>
          <p:nvPr/>
        </p:nvSpPr>
        <p:spPr>
          <a:xfrm>
            <a:off x="904875" y="3040067"/>
            <a:ext cx="228600" cy="1066271"/>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7" name="Rectangle 6"/>
          <p:cNvSpPr/>
          <p:nvPr/>
        </p:nvSpPr>
        <p:spPr>
          <a:xfrm>
            <a:off x="914400" y="4206876"/>
            <a:ext cx="228600" cy="5715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8" name="Title 7"/>
          <p:cNvSpPr>
            <a:spLocks noGrp="1"/>
          </p:cNvSpPr>
          <p:nvPr>
            <p:ph type="ctrTitle"/>
          </p:nvPr>
        </p:nvSpPr>
        <p:spPr>
          <a:xfrm>
            <a:off x="1219200" y="3238500"/>
            <a:ext cx="6858000" cy="825500"/>
          </a:xfrm>
        </p:spPr>
        <p:txBody>
          <a:bodyPr anchor="t"/>
          <a:lstStyle>
            <a:lvl1pPr algn="r">
              <a:defRPr sz="3200">
                <a:solidFill>
                  <a:schemeClr val="tx1"/>
                </a:solidFill>
              </a:defRPr>
            </a:lvl1pPr>
          </a:lstStyle>
          <a:p>
            <a:r>
              <a:rPr lang="en-GB" smtClean="0"/>
              <a:t>Click to edit Master title style</a:t>
            </a:r>
            <a:endParaRPr lang="en-US"/>
          </a:p>
        </p:txBody>
      </p:sp>
      <p:sp>
        <p:nvSpPr>
          <p:cNvPr id="9" name="Subtitle 8"/>
          <p:cNvSpPr>
            <a:spLocks noGrp="1"/>
          </p:cNvSpPr>
          <p:nvPr>
            <p:ph type="subTitle" idx="1"/>
          </p:nvPr>
        </p:nvSpPr>
        <p:spPr>
          <a:xfrm>
            <a:off x="1219200" y="4270376"/>
            <a:ext cx="6858000" cy="444500"/>
          </a:xfrm>
        </p:spPr>
        <p:txBody>
          <a:bodyPr/>
          <a:lstStyle>
            <a:lvl1pPr marL="0" indent="0" algn="r">
              <a:buNone/>
              <a:defRPr sz="2000">
                <a:solidFill>
                  <a:schemeClr val="tx2"/>
                </a:solidFill>
                <a:latin typeface="+mj-lt"/>
                <a:ea typeface="+mj-ea"/>
                <a:cs typeface="+mj-cs"/>
              </a:defRPr>
            </a:lvl1pPr>
            <a:lvl2pPr marL="457106" indent="0" algn="ctr">
              <a:buNone/>
            </a:lvl2pPr>
            <a:lvl3pPr marL="914212" indent="0" algn="ctr">
              <a:buNone/>
            </a:lvl3pPr>
            <a:lvl4pPr marL="1371320" indent="0" algn="ctr">
              <a:buNone/>
            </a:lvl4pPr>
            <a:lvl5pPr marL="1828426" indent="0" algn="ctr">
              <a:buNone/>
            </a:lvl5pPr>
            <a:lvl6pPr marL="2285532" indent="0" algn="ctr">
              <a:buNone/>
            </a:lvl6pPr>
            <a:lvl7pPr marL="2742640" indent="0" algn="ctr">
              <a:buNone/>
            </a:lvl7pPr>
            <a:lvl8pPr marL="3199744" indent="0" algn="ctr">
              <a:buNone/>
            </a:lvl8pPr>
            <a:lvl9pPr marL="3656852" indent="0" algn="ctr">
              <a:buNone/>
            </a:lvl9pPr>
          </a:lstStyle>
          <a:p>
            <a:r>
              <a:rPr lang="en-GB" smtClean="0"/>
              <a:t>Click to edit Master subtitle style</a:t>
            </a:r>
            <a:endParaRPr lang="en-US"/>
          </a:p>
        </p:txBody>
      </p:sp>
      <p:sp>
        <p:nvSpPr>
          <p:cNvPr id="10" name="Date Placeholder 27"/>
          <p:cNvSpPr>
            <a:spLocks noGrp="1"/>
          </p:cNvSpPr>
          <p:nvPr>
            <p:ph type="dt" sz="half" idx="10"/>
          </p:nvPr>
        </p:nvSpPr>
        <p:spPr>
          <a:xfrm>
            <a:off x="6400800" y="5295636"/>
            <a:ext cx="2286000" cy="305593"/>
          </a:xfrm>
        </p:spPr>
        <p:txBody>
          <a:bodyPr/>
          <a:lstStyle>
            <a:lvl1pPr>
              <a:defRPr/>
            </a:lvl1pPr>
          </a:lstStyle>
          <a:p>
            <a:pPr>
              <a:defRPr/>
            </a:pPr>
            <a:fld id="{5EA1F619-6395-4446-9887-2766C2487213}" type="datetime1">
              <a:rPr lang="en-US"/>
              <a:pPr>
                <a:defRPr/>
              </a:pPr>
              <a:t>10/10/23</a:t>
            </a:fld>
            <a:endParaRPr lang="en-US"/>
          </a:p>
        </p:txBody>
      </p:sp>
      <p:sp>
        <p:nvSpPr>
          <p:cNvPr id="11" name="Footer Placeholder 16"/>
          <p:cNvSpPr>
            <a:spLocks noGrp="1"/>
          </p:cNvSpPr>
          <p:nvPr>
            <p:ph type="ftr" sz="quarter" idx="11"/>
          </p:nvPr>
        </p:nvSpPr>
        <p:spPr>
          <a:xfrm>
            <a:off x="2898775" y="5295636"/>
            <a:ext cx="3475038" cy="305593"/>
          </a:xfrm>
        </p:spPr>
        <p:txBody>
          <a:bodyPr/>
          <a:lstStyle>
            <a:lvl1pPr>
              <a:defRPr/>
            </a:lvl1pPr>
          </a:lstStyle>
          <a:p>
            <a:pPr>
              <a:defRPr/>
            </a:pPr>
            <a:endParaRPr lang="en-US"/>
          </a:p>
        </p:txBody>
      </p:sp>
      <p:sp>
        <p:nvSpPr>
          <p:cNvPr id="12" name="Slide Number Placeholder 28"/>
          <p:cNvSpPr>
            <a:spLocks noGrp="1"/>
          </p:cNvSpPr>
          <p:nvPr>
            <p:ph type="sldNum" sz="quarter" idx="12"/>
          </p:nvPr>
        </p:nvSpPr>
        <p:spPr>
          <a:xfrm>
            <a:off x="1216025" y="5295636"/>
            <a:ext cx="1219200" cy="305593"/>
          </a:xfrm>
        </p:spPr>
        <p:txBody>
          <a:bodyPr/>
          <a:lstStyle>
            <a:lvl1pPr>
              <a:defRPr/>
            </a:lvl1pPr>
          </a:lstStyle>
          <a:p>
            <a:pPr>
              <a:defRPr/>
            </a:pPr>
            <a:fld id="{5E0A4559-41CA-D243-A015-6B70E490270B}" type="slidenum">
              <a:rPr lang="en-US"/>
              <a:pPr>
                <a:defRPr/>
              </a:pPr>
              <a:t>‹#›</a:t>
            </a:fld>
            <a:endParaRPr lang="en-US"/>
          </a:p>
        </p:txBody>
      </p:sp>
    </p:spTree>
    <p:extLst>
      <p:ext uri="{BB962C8B-B14F-4D97-AF65-F5344CB8AC3E}">
        <p14:creationId xmlns:p14="http://schemas.microsoft.com/office/powerpoint/2010/main" val="1188787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13"/>
          <p:cNvSpPr>
            <a:spLocks noGrp="1"/>
          </p:cNvSpPr>
          <p:nvPr>
            <p:ph type="dt" sz="half" idx="10"/>
          </p:nvPr>
        </p:nvSpPr>
        <p:spPr/>
        <p:txBody>
          <a:bodyPr/>
          <a:lstStyle>
            <a:lvl1pPr>
              <a:defRPr/>
            </a:lvl1pPr>
          </a:lstStyle>
          <a:p>
            <a:pPr>
              <a:defRPr/>
            </a:pPr>
            <a:fld id="{6A5CC34C-3851-8647-AC2A-5EBD6305069A}" type="datetime1">
              <a:rPr lang="en-US"/>
              <a:pPr>
                <a:defRPr/>
              </a:pPr>
              <a:t>10/10/23</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B4F115F0-93E4-CA46-93A4-E3BF168480BB}" type="slidenum">
              <a:rPr lang="en-US"/>
              <a:pPr>
                <a:defRPr/>
              </a:pPr>
              <a:t>‹#›</a:t>
            </a:fld>
            <a:endParaRPr lang="en-US"/>
          </a:p>
        </p:txBody>
      </p:sp>
    </p:spTree>
    <p:extLst>
      <p:ext uri="{BB962C8B-B14F-4D97-AF65-F5344CB8AC3E}">
        <p14:creationId xmlns:p14="http://schemas.microsoft.com/office/powerpoint/2010/main" val="37218328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Straight Connector 10"/>
          <p:cNvSpPr>
            <a:spLocks noChangeShapeType="1"/>
          </p:cNvSpPr>
          <p:nvPr/>
        </p:nvSpPr>
        <p:spPr bwMode="auto">
          <a:xfrm>
            <a:off x="457200" y="5294313"/>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lIns="91421" tIns="45711" rIns="91421" bIns="45711"/>
          <a:lstStyle/>
          <a:p>
            <a:endParaRPr lang="en-US"/>
          </a:p>
        </p:txBody>
      </p:sp>
      <p:sp>
        <p:nvSpPr>
          <p:cNvPr id="5" name="Isosceles Triangle 4"/>
          <p:cNvSpPr>
            <a:spLocks noChangeAspect="1"/>
          </p:cNvSpPr>
          <p:nvPr/>
        </p:nvSpPr>
        <p:spPr>
          <a:xfrm rot="5400000">
            <a:off x="434976" y="5379509"/>
            <a:ext cx="15875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6" name="Straight Connector 12"/>
          <p:cNvSpPr>
            <a:spLocks noChangeShapeType="1"/>
          </p:cNvSpPr>
          <p:nvPr/>
        </p:nvSpPr>
        <p:spPr bwMode="auto">
          <a:xfrm rot="5400000">
            <a:off x="4118245" y="2668323"/>
            <a:ext cx="4876271"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lIns="91421" tIns="45711" rIns="91421" bIns="45711"/>
          <a:lstStyle/>
          <a:p>
            <a:endParaRPr lang="en-US"/>
          </a:p>
        </p:txBody>
      </p:sp>
      <p:sp>
        <p:nvSpPr>
          <p:cNvPr id="2" name="Vertical Title 1"/>
          <p:cNvSpPr>
            <a:spLocks noGrp="1"/>
          </p:cNvSpPr>
          <p:nvPr>
            <p:ph type="title" orient="vert"/>
          </p:nvPr>
        </p:nvSpPr>
        <p:spPr>
          <a:xfrm>
            <a:off x="6629400" y="228870"/>
            <a:ext cx="2057400" cy="4876271"/>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28870"/>
            <a:ext cx="6019800" cy="4876271"/>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208B36DB-76E0-6545-916D-6C2EEC686A5F}" type="datetime1">
              <a:rPr lang="en-US"/>
              <a:pPr>
                <a:defRPr/>
              </a:pPr>
              <a:t>10/10/23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53373295-8A6F-2D48-A34B-01C1B463EF51}" type="slidenum">
              <a:rPr lang="en-US"/>
              <a:pPr>
                <a:defRPr/>
              </a:pPr>
              <a:t>‹#›</a:t>
            </a:fld>
            <a:endParaRPr lang="en-US"/>
          </a:p>
        </p:txBody>
      </p:sp>
    </p:spTree>
    <p:extLst>
      <p:ext uri="{BB962C8B-B14F-4D97-AF65-F5344CB8AC3E}">
        <p14:creationId xmlns:p14="http://schemas.microsoft.com/office/powerpoint/2010/main" val="3170571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8" name="Content Placeholder 7"/>
          <p:cNvSpPr>
            <a:spLocks noGrp="1"/>
          </p:cNvSpPr>
          <p:nvPr>
            <p:ph sz="quarter" idx="1"/>
          </p:nvPr>
        </p:nvSpPr>
        <p:spPr>
          <a:xfrm>
            <a:off x="457200" y="1016000"/>
            <a:ext cx="8229600" cy="4114800"/>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13"/>
          <p:cNvSpPr>
            <a:spLocks noGrp="1"/>
          </p:cNvSpPr>
          <p:nvPr>
            <p:ph type="dt" sz="half" idx="10"/>
          </p:nvPr>
        </p:nvSpPr>
        <p:spPr/>
        <p:txBody>
          <a:bodyPr/>
          <a:lstStyle>
            <a:lvl1pPr>
              <a:defRPr/>
            </a:lvl1pPr>
          </a:lstStyle>
          <a:p>
            <a:pPr>
              <a:defRPr/>
            </a:pPr>
            <a:fld id="{D7610B19-3302-A84D-B0E6-3EAE511D2EC7}" type="datetime1">
              <a:rPr lang="en-US"/>
              <a:pPr>
                <a:defRPr/>
              </a:pPr>
              <a:t>10/10/23</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A6E38067-2ED1-4A44-90E6-22173DEE78A0}" type="slidenum">
              <a:rPr lang="en-US"/>
              <a:pPr>
                <a:defRPr/>
              </a:pPr>
              <a:t>‹#›</a:t>
            </a:fld>
            <a:endParaRPr lang="en-US"/>
          </a:p>
        </p:txBody>
      </p:sp>
    </p:spTree>
    <p:extLst>
      <p:ext uri="{BB962C8B-B14F-4D97-AF65-F5344CB8AC3E}">
        <p14:creationId xmlns:p14="http://schemas.microsoft.com/office/powerpoint/2010/main" val="3530430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4" name="Rectangle 3"/>
          <p:cNvSpPr/>
          <p:nvPr/>
        </p:nvSpPr>
        <p:spPr>
          <a:xfrm>
            <a:off x="914400" y="2349504"/>
            <a:ext cx="7315200" cy="1066271"/>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5" name="Rectangle 4"/>
          <p:cNvSpPr/>
          <p:nvPr/>
        </p:nvSpPr>
        <p:spPr>
          <a:xfrm>
            <a:off x="914400" y="2349504"/>
            <a:ext cx="228600" cy="1066271"/>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2" name="Title 1"/>
          <p:cNvSpPr>
            <a:spLocks noGrp="1"/>
          </p:cNvSpPr>
          <p:nvPr>
            <p:ph type="title"/>
          </p:nvPr>
        </p:nvSpPr>
        <p:spPr>
          <a:xfrm>
            <a:off x="1219200" y="2476500"/>
            <a:ext cx="6858000" cy="889000"/>
          </a:xfrm>
        </p:spPr>
        <p:txBody>
          <a:bodyPr anchor="t"/>
          <a:lstStyle>
            <a:lvl1pPr algn="r">
              <a:buNone/>
              <a:defRPr sz="3200" b="0" cap="none" baseline="0"/>
            </a:lvl1pPr>
          </a:lstStyle>
          <a:p>
            <a:r>
              <a:rPr lang="en-GB" smtClean="0"/>
              <a:t>Click to edit Master title style</a:t>
            </a:r>
            <a:endParaRPr lang="en-US"/>
          </a:p>
        </p:txBody>
      </p:sp>
      <p:sp>
        <p:nvSpPr>
          <p:cNvPr id="3" name="Text Placeholder 2"/>
          <p:cNvSpPr>
            <a:spLocks noGrp="1"/>
          </p:cNvSpPr>
          <p:nvPr>
            <p:ph type="body" idx="1"/>
          </p:nvPr>
        </p:nvSpPr>
        <p:spPr>
          <a:xfrm>
            <a:off x="1295400" y="3556000"/>
            <a:ext cx="6781800" cy="952500"/>
          </a:xfrm>
        </p:spPr>
        <p:txBody>
          <a:bodyPr/>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GB" smtClean="0"/>
              <a:t>Click to edit Master text styles</a:t>
            </a:r>
          </a:p>
        </p:txBody>
      </p:sp>
      <p:sp>
        <p:nvSpPr>
          <p:cNvPr id="6" name="Date Placeholder 3"/>
          <p:cNvSpPr>
            <a:spLocks noGrp="1"/>
          </p:cNvSpPr>
          <p:nvPr>
            <p:ph type="dt" sz="half" idx="10"/>
          </p:nvPr>
        </p:nvSpPr>
        <p:spPr>
          <a:xfrm>
            <a:off x="6400800" y="5295636"/>
            <a:ext cx="2286000" cy="305593"/>
          </a:xfrm>
        </p:spPr>
        <p:txBody>
          <a:bodyPr/>
          <a:lstStyle>
            <a:lvl1pPr>
              <a:defRPr/>
            </a:lvl1pPr>
          </a:lstStyle>
          <a:p>
            <a:pPr>
              <a:defRPr/>
            </a:pPr>
            <a:fld id="{81A66C2F-3929-4C44-825F-C654AC4D41EF}" type="datetime1">
              <a:rPr lang="en-US"/>
              <a:pPr>
                <a:defRPr/>
              </a:pPr>
              <a:t>10/10/23</a:t>
            </a:fld>
            <a:endParaRPr lang="en-US"/>
          </a:p>
        </p:txBody>
      </p:sp>
      <p:sp>
        <p:nvSpPr>
          <p:cNvPr id="7" name="Footer Placeholder 4"/>
          <p:cNvSpPr>
            <a:spLocks noGrp="1"/>
          </p:cNvSpPr>
          <p:nvPr>
            <p:ph type="ftr" sz="quarter" idx="11"/>
          </p:nvPr>
        </p:nvSpPr>
        <p:spPr>
          <a:xfrm>
            <a:off x="2898775" y="5295636"/>
            <a:ext cx="3475038" cy="305593"/>
          </a:xfrm>
        </p:spPr>
        <p:txBody>
          <a:bodyPr/>
          <a:lstStyle>
            <a:lvl1pPr>
              <a:defRPr/>
            </a:lvl1pPr>
          </a:lstStyle>
          <a:p>
            <a:pPr>
              <a:defRPr/>
            </a:pPr>
            <a:endParaRPr lang="en-US"/>
          </a:p>
        </p:txBody>
      </p:sp>
      <p:sp>
        <p:nvSpPr>
          <p:cNvPr id="8" name="Slide Number Placeholder 5"/>
          <p:cNvSpPr>
            <a:spLocks noGrp="1"/>
          </p:cNvSpPr>
          <p:nvPr>
            <p:ph type="sldNum" sz="quarter" idx="12"/>
          </p:nvPr>
        </p:nvSpPr>
        <p:spPr>
          <a:xfrm>
            <a:off x="1069982" y="5295636"/>
            <a:ext cx="1520825" cy="305593"/>
          </a:xfrm>
        </p:spPr>
        <p:txBody>
          <a:bodyPr/>
          <a:lstStyle>
            <a:lvl1pPr>
              <a:defRPr/>
            </a:lvl1pPr>
          </a:lstStyle>
          <a:p>
            <a:pPr>
              <a:defRPr/>
            </a:pPr>
            <a:fld id="{02D26250-FA1E-D641-ACE7-4169F12AAF1E}" type="slidenum">
              <a:rPr lang="en-US"/>
              <a:pPr>
                <a:defRPr/>
              </a:pPr>
              <a:t>‹#›</a:t>
            </a:fld>
            <a:endParaRPr lang="en-US"/>
          </a:p>
        </p:txBody>
      </p:sp>
    </p:spTree>
    <p:extLst>
      <p:ext uri="{BB962C8B-B14F-4D97-AF65-F5344CB8AC3E}">
        <p14:creationId xmlns:p14="http://schemas.microsoft.com/office/powerpoint/2010/main" val="87474810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90500"/>
            <a:ext cx="8229600" cy="762000"/>
          </a:xfrm>
        </p:spPr>
        <p:txBody>
          <a:bodyPr/>
          <a:lstStyle/>
          <a:p>
            <a:r>
              <a:rPr lang="en-GB" smtClean="0"/>
              <a:t>Click to edit Master title style</a:t>
            </a:r>
            <a:endParaRPr lang="en-US"/>
          </a:p>
        </p:txBody>
      </p:sp>
      <p:sp>
        <p:nvSpPr>
          <p:cNvPr id="9" name="Content Placeholder 8"/>
          <p:cNvSpPr>
            <a:spLocks noGrp="1"/>
          </p:cNvSpPr>
          <p:nvPr>
            <p:ph sz="quarter" idx="1"/>
          </p:nvPr>
        </p:nvSpPr>
        <p:spPr>
          <a:xfrm>
            <a:off x="457200" y="1016000"/>
            <a:ext cx="4041648" cy="4114800"/>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11" name="Content Placeholder 10"/>
          <p:cNvSpPr>
            <a:spLocks noGrp="1"/>
          </p:cNvSpPr>
          <p:nvPr>
            <p:ph sz="quarter" idx="2"/>
          </p:nvPr>
        </p:nvSpPr>
        <p:spPr>
          <a:xfrm>
            <a:off x="4632198" y="1013460"/>
            <a:ext cx="4041648" cy="4114800"/>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13"/>
          <p:cNvSpPr>
            <a:spLocks noGrp="1"/>
          </p:cNvSpPr>
          <p:nvPr>
            <p:ph type="dt" sz="half" idx="10"/>
          </p:nvPr>
        </p:nvSpPr>
        <p:spPr/>
        <p:txBody>
          <a:bodyPr/>
          <a:lstStyle>
            <a:lvl1pPr>
              <a:defRPr/>
            </a:lvl1pPr>
          </a:lstStyle>
          <a:p>
            <a:pPr>
              <a:defRPr/>
            </a:pPr>
            <a:fld id="{1316EF4E-409E-F14F-8FC5-2A6D5D7BE45F}" type="datetime1">
              <a:rPr lang="en-US"/>
              <a:pPr>
                <a:defRPr/>
              </a:pPr>
              <a:t>10/10/23</a:t>
            </a:fld>
            <a:endParaRPr lang="en-US"/>
          </a:p>
        </p:txBody>
      </p:sp>
      <p:sp>
        <p:nvSpPr>
          <p:cNvPr id="6" name="Footer Placeholder 2"/>
          <p:cNvSpPr>
            <a:spLocks noGrp="1"/>
          </p:cNvSpPr>
          <p:nvPr>
            <p:ph type="ftr" sz="quarter" idx="11"/>
          </p:nvPr>
        </p:nvSpPr>
        <p:spPr/>
        <p:txBody>
          <a:bodyPr/>
          <a:lstStyle>
            <a:lvl1pPr>
              <a:defRPr/>
            </a:lvl1pPr>
          </a:lstStyle>
          <a:p>
            <a:pPr>
              <a:defRPr/>
            </a:pPr>
            <a:endParaRPr lang="en-US"/>
          </a:p>
        </p:txBody>
      </p:sp>
      <p:sp>
        <p:nvSpPr>
          <p:cNvPr id="7" name="Slide Number Placeholder 22"/>
          <p:cNvSpPr>
            <a:spLocks noGrp="1"/>
          </p:cNvSpPr>
          <p:nvPr>
            <p:ph type="sldNum" sz="quarter" idx="12"/>
          </p:nvPr>
        </p:nvSpPr>
        <p:spPr/>
        <p:txBody>
          <a:bodyPr/>
          <a:lstStyle>
            <a:lvl1pPr>
              <a:defRPr/>
            </a:lvl1pPr>
          </a:lstStyle>
          <a:p>
            <a:pPr>
              <a:defRPr/>
            </a:pPr>
            <a:fld id="{144E6686-C4F1-8E42-A8DC-579B1DB3D74A}" type="slidenum">
              <a:rPr lang="en-US"/>
              <a:pPr>
                <a:defRPr/>
              </a:pPr>
              <a:t>‹#›</a:t>
            </a:fld>
            <a:endParaRPr lang="en-US"/>
          </a:p>
        </p:txBody>
      </p:sp>
    </p:spTree>
    <p:extLst>
      <p:ext uri="{BB962C8B-B14F-4D97-AF65-F5344CB8AC3E}">
        <p14:creationId xmlns:p14="http://schemas.microsoft.com/office/powerpoint/2010/main" val="3234570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190500"/>
            <a:ext cx="8229600" cy="762000"/>
          </a:xfrm>
        </p:spPr>
        <p:txBody>
          <a:bodyPr anchor="ct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071563"/>
            <a:ext cx="4040188" cy="571500"/>
          </a:xfrm>
          <a:noFill/>
          <a:ln>
            <a:noFill/>
          </a:ln>
        </p:spPr>
        <p:txBody>
          <a:bodyPr anchor="b">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en-GB" smtClean="0"/>
              <a:t>Click to edit Master text styles</a:t>
            </a:r>
          </a:p>
        </p:txBody>
      </p:sp>
      <p:sp>
        <p:nvSpPr>
          <p:cNvPr id="4" name="Text Placeholder 3"/>
          <p:cNvSpPr>
            <a:spLocks noGrp="1"/>
          </p:cNvSpPr>
          <p:nvPr>
            <p:ph type="body" sz="half" idx="3"/>
          </p:nvPr>
        </p:nvSpPr>
        <p:spPr>
          <a:xfrm>
            <a:off x="4648204" y="1079500"/>
            <a:ext cx="4041775" cy="571500"/>
          </a:xfrm>
          <a:noFill/>
          <a:ln>
            <a:noFill/>
          </a:ln>
        </p:spPr>
        <p:txBody>
          <a:bodyPr anchor="b"/>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en-GB" smtClean="0"/>
              <a:t>Click to edit Master text styles</a:t>
            </a:r>
          </a:p>
        </p:txBody>
      </p:sp>
      <p:sp>
        <p:nvSpPr>
          <p:cNvPr id="11" name="Content Placeholder 10"/>
          <p:cNvSpPr>
            <a:spLocks noGrp="1"/>
          </p:cNvSpPr>
          <p:nvPr>
            <p:ph sz="quarter" idx="2"/>
          </p:nvPr>
        </p:nvSpPr>
        <p:spPr>
          <a:xfrm>
            <a:off x="457200" y="1778000"/>
            <a:ext cx="4038600" cy="3365500"/>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13" name="Content Placeholder 12"/>
          <p:cNvSpPr>
            <a:spLocks noGrp="1"/>
          </p:cNvSpPr>
          <p:nvPr>
            <p:ph sz="quarter" idx="4"/>
          </p:nvPr>
        </p:nvSpPr>
        <p:spPr>
          <a:xfrm>
            <a:off x="4648200" y="1778000"/>
            <a:ext cx="4038600" cy="3365500"/>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13"/>
          <p:cNvSpPr>
            <a:spLocks noGrp="1"/>
          </p:cNvSpPr>
          <p:nvPr>
            <p:ph type="dt" sz="half" idx="10"/>
          </p:nvPr>
        </p:nvSpPr>
        <p:spPr/>
        <p:txBody>
          <a:bodyPr/>
          <a:lstStyle>
            <a:lvl1pPr>
              <a:defRPr/>
            </a:lvl1pPr>
          </a:lstStyle>
          <a:p>
            <a:pPr>
              <a:defRPr/>
            </a:pPr>
            <a:fld id="{BB045B10-7FA5-E34E-81ED-699EE98AC35B}" type="datetime1">
              <a:rPr lang="en-US"/>
              <a:pPr>
                <a:defRPr/>
              </a:pPr>
              <a:t>10/10/23</a:t>
            </a:fld>
            <a:endParaRPr lang="en-US"/>
          </a:p>
        </p:txBody>
      </p:sp>
      <p:sp>
        <p:nvSpPr>
          <p:cNvPr id="8" name="Footer Placeholder 2"/>
          <p:cNvSpPr>
            <a:spLocks noGrp="1"/>
          </p:cNvSpPr>
          <p:nvPr>
            <p:ph type="ftr" sz="quarter" idx="11"/>
          </p:nvPr>
        </p:nvSpPr>
        <p:spPr/>
        <p:txBody>
          <a:bodyPr/>
          <a:lstStyle>
            <a:lvl1pPr>
              <a:defRPr/>
            </a:lvl1pPr>
          </a:lstStyle>
          <a:p>
            <a:pPr>
              <a:defRPr/>
            </a:pPr>
            <a:endParaRPr lang="en-US"/>
          </a:p>
        </p:txBody>
      </p:sp>
      <p:sp>
        <p:nvSpPr>
          <p:cNvPr id="9" name="Slide Number Placeholder 22"/>
          <p:cNvSpPr>
            <a:spLocks noGrp="1"/>
          </p:cNvSpPr>
          <p:nvPr>
            <p:ph type="sldNum" sz="quarter" idx="12"/>
          </p:nvPr>
        </p:nvSpPr>
        <p:spPr/>
        <p:txBody>
          <a:bodyPr/>
          <a:lstStyle>
            <a:lvl1pPr>
              <a:defRPr/>
            </a:lvl1pPr>
          </a:lstStyle>
          <a:p>
            <a:pPr>
              <a:defRPr/>
            </a:pPr>
            <a:fld id="{A9ECF72C-028C-B848-B681-8B7BACE45D39}" type="slidenum">
              <a:rPr lang="en-US"/>
              <a:pPr>
                <a:defRPr/>
              </a:pPr>
              <a:t>‹#›</a:t>
            </a:fld>
            <a:endParaRPr lang="en-US"/>
          </a:p>
        </p:txBody>
      </p:sp>
    </p:spTree>
    <p:extLst>
      <p:ext uri="{BB962C8B-B14F-4D97-AF65-F5344CB8AC3E}">
        <p14:creationId xmlns:p14="http://schemas.microsoft.com/office/powerpoint/2010/main" val="3660895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Isosceles Triangle 2"/>
          <p:cNvSpPr>
            <a:spLocks noChangeAspect="1"/>
          </p:cNvSpPr>
          <p:nvPr/>
        </p:nvSpPr>
        <p:spPr>
          <a:xfrm rot="5400000">
            <a:off x="434976" y="5379509"/>
            <a:ext cx="15875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2" name="Title 1"/>
          <p:cNvSpPr>
            <a:spLocks noGrp="1"/>
          </p:cNvSpPr>
          <p:nvPr>
            <p:ph type="title"/>
          </p:nvPr>
        </p:nvSpPr>
        <p:spPr>
          <a:xfrm>
            <a:off x="457200" y="190500"/>
            <a:ext cx="8229600" cy="762000"/>
          </a:xfrm>
        </p:spPr>
        <p:txBody>
          <a:bodyPr/>
          <a:lstStyle/>
          <a:p>
            <a:r>
              <a:rPr lang="en-GB" smtClean="0"/>
              <a:t>Click to edit Master title style</a:t>
            </a:r>
            <a:endParaRPr lang="en-US"/>
          </a:p>
        </p:txBody>
      </p:sp>
      <p:sp>
        <p:nvSpPr>
          <p:cNvPr id="4" name="Date Placeholder 2"/>
          <p:cNvSpPr>
            <a:spLocks noGrp="1"/>
          </p:cNvSpPr>
          <p:nvPr>
            <p:ph type="dt" sz="half" idx="10"/>
          </p:nvPr>
        </p:nvSpPr>
        <p:spPr/>
        <p:txBody>
          <a:bodyPr/>
          <a:lstStyle>
            <a:lvl1pPr>
              <a:defRPr/>
            </a:lvl1pPr>
          </a:lstStyle>
          <a:p>
            <a:pPr>
              <a:defRPr/>
            </a:pPr>
            <a:fld id="{989C4B7D-684F-744F-B657-FD920F5A7CE6}" type="datetime1">
              <a:rPr lang="en-US"/>
              <a:pPr>
                <a:defRPr/>
              </a:pPr>
              <a:t>10/10/23</a:t>
            </a:fld>
            <a:endParaRPr lang="en-US"/>
          </a:p>
        </p:txBody>
      </p:sp>
      <p:sp>
        <p:nvSpPr>
          <p:cNvPr id="5" name="Footer Placeholder 3"/>
          <p:cNvSpPr>
            <a:spLocks noGrp="1"/>
          </p:cNvSpPr>
          <p:nvPr>
            <p:ph type="ftr" sz="quarter" idx="11"/>
          </p:nvPr>
        </p:nvSpPr>
        <p:spPr/>
        <p:txBody>
          <a:bodyPr/>
          <a:lstStyle>
            <a:lvl1pPr>
              <a:defRPr/>
            </a:lvl1pPr>
          </a:lstStyle>
          <a:p>
            <a:pPr>
              <a:defRPr/>
            </a:pPr>
            <a:endParaRPr lang="en-US"/>
          </a:p>
        </p:txBody>
      </p:sp>
      <p:sp>
        <p:nvSpPr>
          <p:cNvPr id="6" name="Slide Number Placeholder 4"/>
          <p:cNvSpPr>
            <a:spLocks noGrp="1"/>
          </p:cNvSpPr>
          <p:nvPr>
            <p:ph type="sldNum" sz="quarter" idx="12"/>
          </p:nvPr>
        </p:nvSpPr>
        <p:spPr/>
        <p:txBody>
          <a:bodyPr/>
          <a:lstStyle>
            <a:lvl1pPr>
              <a:defRPr/>
            </a:lvl1pPr>
          </a:lstStyle>
          <a:p>
            <a:pPr>
              <a:defRPr/>
            </a:pPr>
            <a:fld id="{C0DDB3EB-7041-8440-ABD4-A300BC22D105}" type="slidenum">
              <a:rPr lang="en-US"/>
              <a:pPr>
                <a:defRPr/>
              </a:pPr>
              <a:t>‹#›</a:t>
            </a:fld>
            <a:endParaRPr lang="en-US"/>
          </a:p>
        </p:txBody>
      </p:sp>
    </p:spTree>
    <p:extLst>
      <p:ext uri="{BB962C8B-B14F-4D97-AF65-F5344CB8AC3E}">
        <p14:creationId xmlns:p14="http://schemas.microsoft.com/office/powerpoint/2010/main" val="1111884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Straight Connector 10"/>
          <p:cNvSpPr>
            <a:spLocks noChangeShapeType="1"/>
          </p:cNvSpPr>
          <p:nvPr/>
        </p:nvSpPr>
        <p:spPr bwMode="auto">
          <a:xfrm>
            <a:off x="457200" y="5294313"/>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lIns="91421" tIns="45711" rIns="91421" bIns="45711"/>
          <a:lstStyle/>
          <a:p>
            <a:endParaRPr lang="en-US"/>
          </a:p>
        </p:txBody>
      </p:sp>
      <p:sp>
        <p:nvSpPr>
          <p:cNvPr id="3" name="Isosceles Triangle 2"/>
          <p:cNvSpPr>
            <a:spLocks noChangeAspect="1"/>
          </p:cNvSpPr>
          <p:nvPr/>
        </p:nvSpPr>
        <p:spPr>
          <a:xfrm rot="5400000">
            <a:off x="434976" y="5379509"/>
            <a:ext cx="15875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4" name="Date Placeholder 1"/>
          <p:cNvSpPr>
            <a:spLocks noGrp="1"/>
          </p:cNvSpPr>
          <p:nvPr>
            <p:ph type="dt" sz="half" idx="10"/>
          </p:nvPr>
        </p:nvSpPr>
        <p:spPr/>
        <p:txBody>
          <a:bodyPr/>
          <a:lstStyle>
            <a:lvl1pPr>
              <a:defRPr/>
            </a:lvl1pPr>
          </a:lstStyle>
          <a:p>
            <a:pPr>
              <a:defRPr/>
            </a:pPr>
            <a:fld id="{3A3B09E8-C0E6-DC47-9FDE-9B8677E9A7BC}" type="datetime1">
              <a:rPr lang="en-US"/>
              <a:pPr>
                <a:defRPr/>
              </a:pPr>
              <a:t>10/10/23</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3"/>
          <p:cNvSpPr>
            <a:spLocks noGrp="1"/>
          </p:cNvSpPr>
          <p:nvPr>
            <p:ph type="sldNum" sz="quarter" idx="12"/>
          </p:nvPr>
        </p:nvSpPr>
        <p:spPr/>
        <p:txBody>
          <a:bodyPr/>
          <a:lstStyle>
            <a:lvl1pPr>
              <a:defRPr/>
            </a:lvl1pPr>
          </a:lstStyle>
          <a:p>
            <a:pPr>
              <a:defRPr/>
            </a:pPr>
            <a:fld id="{4F9EF124-0A6C-2B45-A247-C22FCA58AFEA}" type="slidenum">
              <a:rPr lang="en-US"/>
              <a:pPr>
                <a:defRPr/>
              </a:pPr>
              <a:t>‹#›</a:t>
            </a:fld>
            <a:endParaRPr lang="en-US"/>
          </a:p>
        </p:txBody>
      </p:sp>
    </p:spTree>
    <p:extLst>
      <p:ext uri="{BB962C8B-B14F-4D97-AF65-F5344CB8AC3E}">
        <p14:creationId xmlns:p14="http://schemas.microsoft.com/office/powerpoint/2010/main" val="3870729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Straight Connector 10"/>
          <p:cNvSpPr>
            <a:spLocks noChangeShapeType="1"/>
          </p:cNvSpPr>
          <p:nvPr/>
        </p:nvSpPr>
        <p:spPr bwMode="auto">
          <a:xfrm>
            <a:off x="457200" y="5294313"/>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lIns="91421" tIns="45711" rIns="91421" bIns="45711"/>
          <a:lstStyle/>
          <a:p>
            <a:endParaRPr lang="en-US"/>
          </a:p>
        </p:txBody>
      </p:sp>
      <p:sp>
        <p:nvSpPr>
          <p:cNvPr id="6" name="Straight Connector 11"/>
          <p:cNvSpPr>
            <a:spLocks noChangeShapeType="1"/>
          </p:cNvSpPr>
          <p:nvPr/>
        </p:nvSpPr>
        <p:spPr bwMode="auto">
          <a:xfrm rot="5400000">
            <a:off x="3663691" y="2770189"/>
            <a:ext cx="5029729"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lIns="91421" tIns="45711" rIns="91421" bIns="45711"/>
          <a:lstStyle/>
          <a:p>
            <a:endParaRPr lang="en-US"/>
          </a:p>
        </p:txBody>
      </p:sp>
      <p:sp>
        <p:nvSpPr>
          <p:cNvPr id="7" name="Isosceles Triangle 6"/>
          <p:cNvSpPr>
            <a:spLocks noChangeAspect="1"/>
          </p:cNvSpPr>
          <p:nvPr/>
        </p:nvSpPr>
        <p:spPr>
          <a:xfrm rot="5400000">
            <a:off x="434976" y="5379509"/>
            <a:ext cx="15875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2" name="Title 1"/>
          <p:cNvSpPr>
            <a:spLocks noGrp="1"/>
          </p:cNvSpPr>
          <p:nvPr>
            <p:ph type="title"/>
          </p:nvPr>
        </p:nvSpPr>
        <p:spPr>
          <a:xfrm>
            <a:off x="6324600" y="254000"/>
            <a:ext cx="2514600" cy="698500"/>
          </a:xfrm>
        </p:spPr>
        <p:txBody>
          <a:bodyPr>
            <a:noAutofit/>
          </a:bodyPr>
          <a:lstStyle>
            <a:lvl1pPr algn="l">
              <a:buNone/>
              <a:defRPr sz="2000" b="1">
                <a:solidFill>
                  <a:schemeClr val="tx2"/>
                </a:solidFill>
                <a:latin typeface="+mn-lt"/>
                <a:ea typeface="+mn-ea"/>
                <a:cs typeface="+mn-cs"/>
              </a:defRPr>
            </a:lvl1pPr>
          </a:lstStyle>
          <a:p>
            <a:r>
              <a:rPr lang="en-GB" smtClean="0"/>
              <a:t>Click to edit Master title style</a:t>
            </a:r>
            <a:endParaRPr lang="en-US"/>
          </a:p>
        </p:txBody>
      </p:sp>
      <p:sp>
        <p:nvSpPr>
          <p:cNvPr id="3" name="Text Placeholder 2"/>
          <p:cNvSpPr>
            <a:spLocks noGrp="1"/>
          </p:cNvSpPr>
          <p:nvPr>
            <p:ph type="body" idx="2"/>
          </p:nvPr>
        </p:nvSpPr>
        <p:spPr>
          <a:xfrm>
            <a:off x="6324600" y="1016006"/>
            <a:ext cx="2514600" cy="4036219"/>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a:r>
              <a:rPr lang="en-GB" smtClean="0"/>
              <a:t>Click to edit Master text styles</a:t>
            </a:r>
          </a:p>
        </p:txBody>
      </p:sp>
      <p:sp>
        <p:nvSpPr>
          <p:cNvPr id="12" name="Content Placeholder 11"/>
          <p:cNvSpPr>
            <a:spLocks noGrp="1"/>
          </p:cNvSpPr>
          <p:nvPr>
            <p:ph sz="quarter" idx="1"/>
          </p:nvPr>
        </p:nvSpPr>
        <p:spPr>
          <a:xfrm>
            <a:off x="304800" y="254000"/>
            <a:ext cx="5715000" cy="4762500"/>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8" name="Date Placeholder 4"/>
          <p:cNvSpPr>
            <a:spLocks noGrp="1"/>
          </p:cNvSpPr>
          <p:nvPr>
            <p:ph type="dt" sz="half" idx="10"/>
          </p:nvPr>
        </p:nvSpPr>
        <p:spPr/>
        <p:txBody>
          <a:bodyPr/>
          <a:lstStyle>
            <a:lvl1pPr>
              <a:defRPr/>
            </a:lvl1pPr>
          </a:lstStyle>
          <a:p>
            <a:pPr>
              <a:defRPr/>
            </a:pPr>
            <a:fld id="{27D5E6D2-7757-644A-B008-8F5F1EB87116}" type="datetime1">
              <a:rPr lang="en-US"/>
              <a:pPr>
                <a:defRPr/>
              </a:pPr>
              <a:t>10/10/23</a:t>
            </a:fld>
            <a:endParaRPr lang="en-US"/>
          </a:p>
        </p:txBody>
      </p:sp>
      <p:sp>
        <p:nvSpPr>
          <p:cNvPr id="9" name="Footer Placeholder 5"/>
          <p:cNvSpPr>
            <a:spLocks noGrp="1"/>
          </p:cNvSpPr>
          <p:nvPr>
            <p:ph type="ftr" sz="quarter" idx="11"/>
          </p:nvPr>
        </p:nvSpPr>
        <p:spPr/>
        <p:txBody>
          <a:bodyPr/>
          <a:lstStyle>
            <a:lvl1pPr>
              <a:defRPr/>
            </a:lvl1pPr>
          </a:lstStyle>
          <a:p>
            <a:pPr>
              <a:defRPr/>
            </a:pPr>
            <a:endParaRPr lang="en-US"/>
          </a:p>
        </p:txBody>
      </p:sp>
      <p:sp>
        <p:nvSpPr>
          <p:cNvPr id="10" name="Slide Number Placeholder 6"/>
          <p:cNvSpPr>
            <a:spLocks noGrp="1"/>
          </p:cNvSpPr>
          <p:nvPr>
            <p:ph type="sldNum" sz="quarter" idx="12"/>
          </p:nvPr>
        </p:nvSpPr>
        <p:spPr/>
        <p:txBody>
          <a:bodyPr/>
          <a:lstStyle>
            <a:lvl1pPr>
              <a:defRPr/>
            </a:lvl1pPr>
          </a:lstStyle>
          <a:p>
            <a:pPr>
              <a:defRPr/>
            </a:pPr>
            <a:fld id="{84D1AB51-FC50-914D-A27C-E921A3631915}" type="slidenum">
              <a:rPr lang="en-US"/>
              <a:pPr>
                <a:defRPr/>
              </a:pPr>
              <a:t>‹#›</a:t>
            </a:fld>
            <a:endParaRPr lang="en-US"/>
          </a:p>
        </p:txBody>
      </p:sp>
    </p:spTree>
    <p:extLst>
      <p:ext uri="{BB962C8B-B14F-4D97-AF65-F5344CB8AC3E}">
        <p14:creationId xmlns:p14="http://schemas.microsoft.com/office/powerpoint/2010/main" val="2022460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5" name="Straight Connector 10"/>
          <p:cNvSpPr>
            <a:spLocks noChangeShapeType="1"/>
          </p:cNvSpPr>
          <p:nvPr/>
        </p:nvSpPr>
        <p:spPr bwMode="auto">
          <a:xfrm>
            <a:off x="457200" y="5294313"/>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lIns="91421" tIns="45711" rIns="91421" bIns="45711"/>
          <a:lstStyle/>
          <a:p>
            <a:endParaRPr lang="en-US"/>
          </a:p>
        </p:txBody>
      </p:sp>
      <p:sp>
        <p:nvSpPr>
          <p:cNvPr id="6" name="Isosceles Triangle 5"/>
          <p:cNvSpPr>
            <a:spLocks noChangeAspect="1"/>
          </p:cNvSpPr>
          <p:nvPr/>
        </p:nvSpPr>
        <p:spPr>
          <a:xfrm rot="5400000">
            <a:off x="434976" y="5379509"/>
            <a:ext cx="15875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7" name="Rectangle 6"/>
          <p:cNvSpPr/>
          <p:nvPr/>
        </p:nvSpPr>
        <p:spPr>
          <a:xfrm>
            <a:off x="457207" y="416719"/>
            <a:ext cx="182563" cy="5715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
        <p:nvSpPr>
          <p:cNvPr id="2" name="Title 1"/>
          <p:cNvSpPr>
            <a:spLocks noGrp="1"/>
          </p:cNvSpPr>
          <p:nvPr>
            <p:ph type="title"/>
          </p:nvPr>
        </p:nvSpPr>
        <p:spPr>
          <a:xfrm>
            <a:off x="457200" y="417380"/>
            <a:ext cx="8229600" cy="562240"/>
          </a:xfrm>
          <a:ln>
            <a:solidFill>
              <a:schemeClr val="accent1"/>
            </a:solidFill>
          </a:ln>
        </p:spPr>
        <p:txBody>
          <a:bodyPr lIns="274264" anchor="ctr"/>
          <a:lstStyle>
            <a:lvl1pPr algn="r">
              <a:buNone/>
              <a:defRPr sz="2000" b="0">
                <a:solidFill>
                  <a:schemeClr val="tx1"/>
                </a:solidFill>
              </a:defRPr>
            </a:lvl1pPr>
          </a:lstStyle>
          <a:p>
            <a:r>
              <a:rPr lang="en-GB" smtClean="0"/>
              <a:t>Click to edit Master title style</a:t>
            </a:r>
            <a:endParaRPr lang="en-US"/>
          </a:p>
        </p:txBody>
      </p:sp>
      <p:sp>
        <p:nvSpPr>
          <p:cNvPr id="3" name="Picture Placeholder 2"/>
          <p:cNvSpPr>
            <a:spLocks noGrp="1"/>
          </p:cNvSpPr>
          <p:nvPr>
            <p:ph type="pic" idx="1"/>
          </p:nvPr>
        </p:nvSpPr>
        <p:spPr>
          <a:xfrm>
            <a:off x="457200" y="1587500"/>
            <a:ext cx="8229600" cy="3558540"/>
          </a:xfrm>
          <a:solidFill>
            <a:schemeClr val="tx1">
              <a:shade val="50000"/>
            </a:schemeClr>
          </a:solidFill>
          <a:ln>
            <a:noFill/>
          </a:ln>
          <a:effectLst/>
        </p:spPr>
        <p:txBody>
          <a:bodyPr>
            <a:normAutofit/>
          </a:bodyPr>
          <a:lstStyle>
            <a:lvl1pPr marL="0" indent="0">
              <a:spcBef>
                <a:spcPts val="600"/>
              </a:spcBef>
              <a:buNone/>
              <a:defRPr sz="3200"/>
            </a:lvl1pPr>
          </a:lstStyle>
          <a:p>
            <a:pPr lvl="0"/>
            <a:r>
              <a:rPr lang="en-GB" noProof="0" smtClean="0"/>
              <a:t>Click icon to add picture</a:t>
            </a:r>
            <a:endParaRPr lang="en-US" noProof="0" dirty="0"/>
          </a:p>
        </p:txBody>
      </p:sp>
      <p:sp>
        <p:nvSpPr>
          <p:cNvPr id="4" name="Text Placeholder 3"/>
          <p:cNvSpPr>
            <a:spLocks noGrp="1"/>
          </p:cNvSpPr>
          <p:nvPr>
            <p:ph type="body" sz="half" idx="2"/>
          </p:nvPr>
        </p:nvSpPr>
        <p:spPr>
          <a:xfrm>
            <a:off x="457200" y="1016001"/>
            <a:ext cx="8229600" cy="444500"/>
          </a:xfrm>
        </p:spPr>
        <p:txBody>
          <a:bodyPr anchor="ctr"/>
          <a:lstStyle>
            <a:lvl1pPr marL="0" indent="0" algn="l">
              <a:buFontTx/>
              <a:buNone/>
              <a:defRPr sz="1400"/>
            </a:lvl1pPr>
            <a:lvl2pPr>
              <a:defRPr sz="1200"/>
            </a:lvl2pPr>
            <a:lvl3pPr>
              <a:defRPr sz="1000"/>
            </a:lvl3pPr>
            <a:lvl4pPr>
              <a:defRPr sz="900"/>
            </a:lvl4pPr>
            <a:lvl5pPr>
              <a:defRPr sz="900"/>
            </a:lvl5pPr>
          </a:lstStyle>
          <a:p>
            <a:pPr lvl="0"/>
            <a:r>
              <a:rPr lang="en-GB" smtClean="0"/>
              <a:t>Click to edit Master text styles</a:t>
            </a:r>
          </a:p>
        </p:txBody>
      </p:sp>
      <p:sp>
        <p:nvSpPr>
          <p:cNvPr id="8" name="Date Placeholder 4"/>
          <p:cNvSpPr>
            <a:spLocks noGrp="1"/>
          </p:cNvSpPr>
          <p:nvPr>
            <p:ph type="dt" sz="half" idx="10"/>
          </p:nvPr>
        </p:nvSpPr>
        <p:spPr/>
        <p:txBody>
          <a:bodyPr/>
          <a:lstStyle>
            <a:lvl1pPr>
              <a:defRPr/>
            </a:lvl1pPr>
          </a:lstStyle>
          <a:p>
            <a:pPr>
              <a:defRPr/>
            </a:pPr>
            <a:fld id="{1924E06D-541B-9147-8640-55401BD49883}" type="datetime1">
              <a:rPr lang="en-US"/>
              <a:pPr>
                <a:defRPr/>
              </a:pPr>
              <a:t>10/10/23</a:t>
            </a:fld>
            <a:endParaRPr lang="en-US"/>
          </a:p>
        </p:txBody>
      </p:sp>
      <p:sp>
        <p:nvSpPr>
          <p:cNvPr id="9" name="Footer Placeholder 5"/>
          <p:cNvSpPr>
            <a:spLocks noGrp="1"/>
          </p:cNvSpPr>
          <p:nvPr>
            <p:ph type="ftr" sz="quarter" idx="11"/>
          </p:nvPr>
        </p:nvSpPr>
        <p:spPr/>
        <p:txBody>
          <a:bodyPr/>
          <a:lstStyle>
            <a:lvl1pPr>
              <a:defRPr/>
            </a:lvl1pPr>
          </a:lstStyle>
          <a:p>
            <a:pPr>
              <a:defRPr/>
            </a:pPr>
            <a:endParaRPr lang="en-US"/>
          </a:p>
        </p:txBody>
      </p:sp>
      <p:sp>
        <p:nvSpPr>
          <p:cNvPr id="10" name="Slide Number Placeholder 6"/>
          <p:cNvSpPr>
            <a:spLocks noGrp="1"/>
          </p:cNvSpPr>
          <p:nvPr>
            <p:ph type="sldNum" sz="quarter" idx="12"/>
          </p:nvPr>
        </p:nvSpPr>
        <p:spPr/>
        <p:txBody>
          <a:bodyPr/>
          <a:lstStyle>
            <a:lvl1pPr>
              <a:defRPr/>
            </a:lvl1pPr>
          </a:lstStyle>
          <a:p>
            <a:pPr>
              <a:defRPr/>
            </a:pPr>
            <a:fld id="{820A361F-4E47-FB48-974D-C72988C7CB61}" type="slidenum">
              <a:rPr lang="en-US"/>
              <a:pPr>
                <a:defRPr/>
              </a:pPr>
              <a:t>‹#›</a:t>
            </a:fld>
            <a:endParaRPr lang="en-US"/>
          </a:p>
        </p:txBody>
      </p:sp>
    </p:spTree>
    <p:extLst>
      <p:ext uri="{BB962C8B-B14F-4D97-AF65-F5344CB8AC3E}">
        <p14:creationId xmlns:p14="http://schemas.microsoft.com/office/powerpoint/2010/main" val="1742842586"/>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21"/>
          <p:cNvSpPr>
            <a:spLocks noGrp="1"/>
          </p:cNvSpPr>
          <p:nvPr>
            <p:ph type="title"/>
          </p:nvPr>
        </p:nvSpPr>
        <p:spPr bwMode="auto">
          <a:xfrm>
            <a:off x="457200" y="127000"/>
            <a:ext cx="8229600"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21" tIns="45711" rIns="91421" bIns="45711" numCol="1" anchor="b" anchorCtr="0" compatLnSpc="1">
            <a:prstTxWarp prst="textNoShape">
              <a:avLst/>
            </a:prstTxWarp>
          </a:bodyPr>
          <a:lstStyle/>
          <a:p>
            <a:pPr lvl="0"/>
            <a:r>
              <a:rPr lang="en-GB"/>
              <a:t>Click to edit Master title style</a:t>
            </a:r>
            <a:endParaRPr lang="en-US"/>
          </a:p>
        </p:txBody>
      </p:sp>
      <p:sp>
        <p:nvSpPr>
          <p:cNvPr id="1027" name="Text Placeholder 12"/>
          <p:cNvSpPr>
            <a:spLocks noGrp="1"/>
          </p:cNvSpPr>
          <p:nvPr>
            <p:ph type="body" idx="1"/>
          </p:nvPr>
        </p:nvSpPr>
        <p:spPr bwMode="auto">
          <a:xfrm>
            <a:off x="457200" y="1016004"/>
            <a:ext cx="8229600" cy="4091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21" tIns="45711" rIns="91421" bIns="45711" numCol="1" anchor="t" anchorCtr="0" compatLnSpc="1">
            <a:prstTxWarp prst="textNoShape">
              <a:avLst/>
            </a:prstTxWarp>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4" name="Date Placeholder 13"/>
          <p:cNvSpPr>
            <a:spLocks noGrp="1"/>
          </p:cNvSpPr>
          <p:nvPr>
            <p:ph type="dt" sz="half" idx="2"/>
          </p:nvPr>
        </p:nvSpPr>
        <p:spPr>
          <a:xfrm>
            <a:off x="6400803" y="5296963"/>
            <a:ext cx="2289175" cy="304271"/>
          </a:xfrm>
          <a:prstGeom prst="rect">
            <a:avLst/>
          </a:prstGeom>
        </p:spPr>
        <p:txBody>
          <a:bodyPr vert="horz" wrap="square" lIns="91421" tIns="45711" rIns="91421" bIns="45711" numCol="1" anchor="t" anchorCtr="0" compatLnSpc="1">
            <a:prstTxWarp prst="textNoShape">
              <a:avLst/>
            </a:prstTxWarp>
          </a:bodyPr>
          <a:lstStyle>
            <a:lvl1pPr>
              <a:defRPr sz="1400">
                <a:solidFill>
                  <a:schemeClr val="tx2"/>
                </a:solidFill>
                <a:latin typeface="Gill Sans MT" charset="0"/>
              </a:defRPr>
            </a:lvl1pPr>
          </a:lstStyle>
          <a:p>
            <a:pPr>
              <a:defRPr/>
            </a:pPr>
            <a:fld id="{9296EE55-A872-B540-B192-D6314CBAE1E6}" type="datetime1">
              <a:rPr lang="en-US"/>
              <a:pPr>
                <a:defRPr/>
              </a:pPr>
              <a:t>10/10/23</a:t>
            </a:fld>
            <a:endParaRPr lang="en-US"/>
          </a:p>
        </p:txBody>
      </p:sp>
      <p:sp>
        <p:nvSpPr>
          <p:cNvPr id="3" name="Footer Placeholder 2"/>
          <p:cNvSpPr>
            <a:spLocks noGrp="1"/>
          </p:cNvSpPr>
          <p:nvPr>
            <p:ph type="ftr" sz="quarter" idx="3"/>
          </p:nvPr>
        </p:nvSpPr>
        <p:spPr>
          <a:xfrm>
            <a:off x="2898775" y="5296963"/>
            <a:ext cx="3505200" cy="304271"/>
          </a:xfrm>
          <a:prstGeom prst="rect">
            <a:avLst/>
          </a:prstGeom>
        </p:spPr>
        <p:txBody>
          <a:bodyPr vert="horz" lIns="91421" tIns="45711" rIns="91421" bIns="45711"/>
          <a:lstStyle>
            <a:lvl1pPr algn="r" eaLnBrk="1" fontAlgn="auto" latinLnBrk="0" hangingPunct="1">
              <a:spcBef>
                <a:spcPts val="0"/>
              </a:spcBef>
              <a:spcAft>
                <a:spcPts val="0"/>
              </a:spcAft>
              <a:defRPr kumimoji="0" sz="1400">
                <a:solidFill>
                  <a:schemeClr val="tx2"/>
                </a:solidFill>
                <a:latin typeface="+mn-lt"/>
                <a:ea typeface="+mn-ea"/>
                <a:cs typeface="+mn-cs"/>
              </a:defRPr>
            </a:lvl1pPr>
          </a:lstStyle>
          <a:p>
            <a:pPr>
              <a:defRPr/>
            </a:pPr>
            <a:endParaRPr lang="en-US"/>
          </a:p>
        </p:txBody>
      </p:sp>
      <p:sp>
        <p:nvSpPr>
          <p:cNvPr id="23" name="Slide Number Placeholder 22"/>
          <p:cNvSpPr>
            <a:spLocks noGrp="1"/>
          </p:cNvSpPr>
          <p:nvPr>
            <p:ph type="sldNum" sz="quarter" idx="4"/>
          </p:nvPr>
        </p:nvSpPr>
        <p:spPr>
          <a:xfrm>
            <a:off x="612775" y="5296963"/>
            <a:ext cx="1981200" cy="304271"/>
          </a:xfrm>
          <a:prstGeom prst="rect">
            <a:avLst/>
          </a:prstGeom>
        </p:spPr>
        <p:txBody>
          <a:bodyPr vert="horz" wrap="square" lIns="91421" tIns="45711" rIns="91421" bIns="45711" numCol="1" anchor="t" anchorCtr="0" compatLnSpc="1">
            <a:prstTxWarp prst="textNoShape">
              <a:avLst/>
            </a:prstTxWarp>
          </a:bodyPr>
          <a:lstStyle>
            <a:lvl1pPr>
              <a:defRPr sz="1400">
                <a:solidFill>
                  <a:schemeClr val="tx2"/>
                </a:solidFill>
                <a:latin typeface="Gill Sans MT" charset="0"/>
              </a:defRPr>
            </a:lvl1pPr>
          </a:lstStyle>
          <a:p>
            <a:pPr>
              <a:defRPr/>
            </a:pPr>
            <a:fld id="{9768E49E-88B9-1249-A04A-C28947E6128C}" type="slidenum">
              <a:rPr lang="en-US"/>
              <a:pPr>
                <a:defRPr/>
              </a:pPr>
              <a:t>‹#›</a:t>
            </a:fld>
            <a:endParaRPr lang="en-US"/>
          </a:p>
        </p:txBody>
      </p:sp>
      <p:sp>
        <p:nvSpPr>
          <p:cNvPr id="1031" name="Straight Connector 27"/>
          <p:cNvSpPr>
            <a:spLocks noChangeShapeType="1"/>
          </p:cNvSpPr>
          <p:nvPr/>
        </p:nvSpPr>
        <p:spPr bwMode="auto">
          <a:xfrm>
            <a:off x="457200" y="5294313"/>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lIns="91421" tIns="45711" rIns="91421" bIns="45711"/>
          <a:lstStyle/>
          <a:p>
            <a:endParaRPr lang="en-US"/>
          </a:p>
        </p:txBody>
      </p:sp>
      <p:sp>
        <p:nvSpPr>
          <p:cNvPr id="1032" name="Straight Connector 28"/>
          <p:cNvSpPr>
            <a:spLocks noChangeShapeType="1"/>
          </p:cNvSpPr>
          <p:nvPr/>
        </p:nvSpPr>
        <p:spPr bwMode="auto">
          <a:xfrm>
            <a:off x="457200" y="952500"/>
            <a:ext cx="8229600" cy="0"/>
          </a:xfrm>
          <a:prstGeom prst="line">
            <a:avLst/>
          </a:prstGeom>
          <a:noFill/>
          <a:ln w="9525">
            <a:solidFill>
              <a:schemeClr val="accent2"/>
            </a:solidFill>
            <a:prstDash val="dash"/>
            <a:round/>
            <a:headEnd/>
            <a:tailEnd/>
          </a:ln>
          <a:extLst>
            <a:ext uri="{909E8E84-426E-40dd-AFC4-6F175D3DCCD1}">
              <a14:hiddenFill xmlns:a14="http://schemas.microsoft.com/office/drawing/2010/main">
                <a:noFill/>
              </a14:hiddenFill>
            </a:ext>
          </a:extLst>
        </p:spPr>
        <p:txBody>
          <a:bodyPr lIns="91421" tIns="45711" rIns="91421" bIns="45711"/>
          <a:lstStyle/>
          <a:p>
            <a:endParaRPr lang="en-US"/>
          </a:p>
        </p:txBody>
      </p:sp>
      <p:sp>
        <p:nvSpPr>
          <p:cNvPr id="10" name="Isosceles Triangle 9"/>
          <p:cNvSpPr>
            <a:spLocks noChangeAspect="1"/>
          </p:cNvSpPr>
          <p:nvPr/>
        </p:nvSpPr>
        <p:spPr>
          <a:xfrm rot="5400000">
            <a:off x="434976" y="5379509"/>
            <a:ext cx="15875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lIns="91421" tIns="45711" rIns="91421" bIns="45711" anchor="ctr"/>
          <a:lstStyle/>
          <a:p>
            <a:pPr algn="ctr" fontAlgn="auto">
              <a:spcBef>
                <a:spcPts val="0"/>
              </a:spcBef>
              <a:spcAft>
                <a:spcPts val="0"/>
              </a:spcAft>
              <a:defRPr/>
            </a:pPr>
            <a:endParaRPr lang="en-US"/>
          </a:p>
        </p:txBody>
      </p:sp>
    </p:spTree>
  </p:cSld>
  <p:clrMap bg1="lt1" tx1="dk1" bg2="lt2" tx2="dk2" accent1="accent1" accent2="accent2" accent3="accent3" accent4="accent4" accent5="accent5" accent6="accent6" hlink="hlink" folHlink="folHlink"/>
  <p:sldLayoutIdLst>
    <p:sldLayoutId id="2147483809" r:id="rId1"/>
    <p:sldLayoutId id="2147483805" r:id="rId2"/>
    <p:sldLayoutId id="2147483810" r:id="rId3"/>
    <p:sldLayoutId id="2147483806" r:id="rId4"/>
    <p:sldLayoutId id="2147483807" r:id="rId5"/>
    <p:sldLayoutId id="2147483811" r:id="rId6"/>
    <p:sldLayoutId id="2147483812" r:id="rId7"/>
    <p:sldLayoutId id="2147483813" r:id="rId8"/>
    <p:sldLayoutId id="2147483814" r:id="rId9"/>
    <p:sldLayoutId id="2147483808" r:id="rId10"/>
    <p:sldLayoutId id="2147483815" r:id="rId11"/>
  </p:sldLayoutIdLst>
  <p:txStyles>
    <p:titleStyle>
      <a:lvl1pPr algn="l" rtl="0" eaLnBrk="0" fontAlgn="base" hangingPunct="0">
        <a:spcBef>
          <a:spcPct val="0"/>
        </a:spcBef>
        <a:spcAft>
          <a:spcPct val="0"/>
        </a:spcAft>
        <a:defRPr sz="3200" kern="1200">
          <a:solidFill>
            <a:schemeClr val="tx2"/>
          </a:solidFill>
          <a:latin typeface="+mj-lt"/>
          <a:ea typeface="ＭＳ Ｐゴシック" charset="0"/>
          <a:cs typeface="ＭＳ Ｐゴシック" charset="0"/>
        </a:defRPr>
      </a:lvl1pPr>
      <a:lvl2pPr algn="l" rtl="0" eaLnBrk="0" fontAlgn="base" hangingPunct="0">
        <a:spcBef>
          <a:spcPct val="0"/>
        </a:spcBef>
        <a:spcAft>
          <a:spcPct val="0"/>
        </a:spcAft>
        <a:defRPr sz="3200">
          <a:solidFill>
            <a:schemeClr val="tx2"/>
          </a:solidFill>
          <a:latin typeface="Bookman Old Style" charset="0"/>
          <a:ea typeface="ＭＳ Ｐゴシック" charset="0"/>
          <a:cs typeface="ＭＳ Ｐゴシック" charset="0"/>
        </a:defRPr>
      </a:lvl2pPr>
      <a:lvl3pPr algn="l" rtl="0" eaLnBrk="0" fontAlgn="base" hangingPunct="0">
        <a:spcBef>
          <a:spcPct val="0"/>
        </a:spcBef>
        <a:spcAft>
          <a:spcPct val="0"/>
        </a:spcAft>
        <a:defRPr sz="3200">
          <a:solidFill>
            <a:schemeClr val="tx2"/>
          </a:solidFill>
          <a:latin typeface="Bookman Old Style" charset="0"/>
          <a:ea typeface="ＭＳ Ｐゴシック" charset="0"/>
          <a:cs typeface="ＭＳ Ｐゴシック" charset="0"/>
        </a:defRPr>
      </a:lvl3pPr>
      <a:lvl4pPr algn="l" rtl="0" eaLnBrk="0" fontAlgn="base" hangingPunct="0">
        <a:spcBef>
          <a:spcPct val="0"/>
        </a:spcBef>
        <a:spcAft>
          <a:spcPct val="0"/>
        </a:spcAft>
        <a:defRPr sz="3200">
          <a:solidFill>
            <a:schemeClr val="tx2"/>
          </a:solidFill>
          <a:latin typeface="Bookman Old Style" charset="0"/>
          <a:ea typeface="ＭＳ Ｐゴシック" charset="0"/>
          <a:cs typeface="ＭＳ Ｐゴシック" charset="0"/>
        </a:defRPr>
      </a:lvl4pPr>
      <a:lvl5pPr algn="l" rtl="0" eaLnBrk="0" fontAlgn="base" hangingPunct="0">
        <a:spcBef>
          <a:spcPct val="0"/>
        </a:spcBef>
        <a:spcAft>
          <a:spcPct val="0"/>
        </a:spcAft>
        <a:defRPr sz="3200">
          <a:solidFill>
            <a:schemeClr val="tx2"/>
          </a:solidFill>
          <a:latin typeface="Bookman Old Style" charset="0"/>
          <a:ea typeface="ＭＳ Ｐゴシック" charset="0"/>
          <a:cs typeface="ＭＳ Ｐゴシック" charset="0"/>
        </a:defRPr>
      </a:lvl5pPr>
      <a:lvl6pPr marL="457106" algn="l" rtl="0" fontAlgn="base">
        <a:spcBef>
          <a:spcPct val="0"/>
        </a:spcBef>
        <a:spcAft>
          <a:spcPct val="0"/>
        </a:spcAft>
        <a:defRPr sz="3200">
          <a:solidFill>
            <a:schemeClr val="tx2"/>
          </a:solidFill>
          <a:latin typeface="Bookman Old Style" charset="0"/>
          <a:ea typeface="ＭＳ Ｐゴシック" charset="0"/>
          <a:cs typeface="ＭＳ Ｐゴシック" charset="0"/>
        </a:defRPr>
      </a:lvl6pPr>
      <a:lvl7pPr marL="914212" algn="l" rtl="0" fontAlgn="base">
        <a:spcBef>
          <a:spcPct val="0"/>
        </a:spcBef>
        <a:spcAft>
          <a:spcPct val="0"/>
        </a:spcAft>
        <a:defRPr sz="3200">
          <a:solidFill>
            <a:schemeClr val="tx2"/>
          </a:solidFill>
          <a:latin typeface="Bookman Old Style" charset="0"/>
          <a:ea typeface="ＭＳ Ｐゴシック" charset="0"/>
          <a:cs typeface="ＭＳ Ｐゴシック" charset="0"/>
        </a:defRPr>
      </a:lvl7pPr>
      <a:lvl8pPr marL="1371320" algn="l" rtl="0" fontAlgn="base">
        <a:spcBef>
          <a:spcPct val="0"/>
        </a:spcBef>
        <a:spcAft>
          <a:spcPct val="0"/>
        </a:spcAft>
        <a:defRPr sz="3200">
          <a:solidFill>
            <a:schemeClr val="tx2"/>
          </a:solidFill>
          <a:latin typeface="Bookman Old Style" charset="0"/>
          <a:ea typeface="ＭＳ Ｐゴシック" charset="0"/>
          <a:cs typeface="ＭＳ Ｐゴシック" charset="0"/>
        </a:defRPr>
      </a:lvl8pPr>
      <a:lvl9pPr marL="1828426" algn="l" rtl="0" fontAlgn="base">
        <a:spcBef>
          <a:spcPct val="0"/>
        </a:spcBef>
        <a:spcAft>
          <a:spcPct val="0"/>
        </a:spcAft>
        <a:defRPr sz="3200">
          <a:solidFill>
            <a:schemeClr val="tx2"/>
          </a:solidFill>
          <a:latin typeface="Bookman Old Style" charset="0"/>
          <a:ea typeface="ＭＳ Ｐゴシック" charset="0"/>
          <a:cs typeface="ＭＳ Ｐゴシック" charset="0"/>
        </a:defRPr>
      </a:lvl9pPr>
    </p:titleStyle>
    <p:bodyStyle>
      <a:lvl1pPr marL="272994" indent="-272994" algn="l" rtl="0" eaLnBrk="0" fontAlgn="base" hangingPunct="0">
        <a:spcBef>
          <a:spcPts val="600"/>
        </a:spcBef>
        <a:spcAft>
          <a:spcPct val="0"/>
        </a:spcAft>
        <a:buClr>
          <a:schemeClr val="accent1"/>
        </a:buClr>
        <a:buSzPct val="76000"/>
        <a:buFont typeface="Wingdings 3" charset="0"/>
        <a:buChar char=""/>
        <a:defRPr sz="2600" kern="1200">
          <a:solidFill>
            <a:schemeClr val="tx1"/>
          </a:solidFill>
          <a:latin typeface="+mn-lt"/>
          <a:ea typeface="ＭＳ Ｐゴシック" charset="0"/>
          <a:cs typeface="ＭＳ Ｐゴシック" charset="0"/>
        </a:defRPr>
      </a:lvl1pPr>
      <a:lvl2pPr marL="547576" indent="-272994" algn="l" rtl="0" eaLnBrk="0" fontAlgn="base" hangingPunct="0">
        <a:spcBef>
          <a:spcPts val="500"/>
        </a:spcBef>
        <a:spcAft>
          <a:spcPct val="0"/>
        </a:spcAft>
        <a:buClr>
          <a:schemeClr val="accent2"/>
        </a:buClr>
        <a:buSzPct val="76000"/>
        <a:buFont typeface="Wingdings 3" charset="0"/>
        <a:buChar char=""/>
        <a:defRPr sz="2300" kern="1200">
          <a:solidFill>
            <a:schemeClr val="tx2"/>
          </a:solidFill>
          <a:latin typeface="+mn-lt"/>
          <a:ea typeface="ＭＳ Ｐゴシック" charset="0"/>
          <a:cs typeface="+mn-cs"/>
        </a:defRPr>
      </a:lvl2pPr>
      <a:lvl3pPr marL="822157" indent="-228552" algn="l" rtl="0" eaLnBrk="0" fontAlgn="base" hangingPunct="0">
        <a:spcBef>
          <a:spcPts val="500"/>
        </a:spcBef>
        <a:spcAft>
          <a:spcPct val="0"/>
        </a:spcAft>
        <a:buClr>
          <a:srgbClr val="BCBCBC"/>
        </a:buClr>
        <a:buSzPct val="76000"/>
        <a:buFont typeface="Wingdings 3" charset="0"/>
        <a:buChar char=""/>
        <a:defRPr sz="2000" kern="1200">
          <a:solidFill>
            <a:schemeClr val="tx1"/>
          </a:solidFill>
          <a:latin typeface="+mn-lt"/>
          <a:ea typeface="ＭＳ Ｐゴシック" charset="0"/>
          <a:cs typeface="+mn-cs"/>
        </a:defRPr>
      </a:lvl3pPr>
      <a:lvl4pPr marL="1096739" indent="-228552" algn="l" rtl="0" eaLnBrk="0" fontAlgn="base" hangingPunct="0">
        <a:spcBef>
          <a:spcPts val="400"/>
        </a:spcBef>
        <a:spcAft>
          <a:spcPct val="0"/>
        </a:spcAft>
        <a:buClr>
          <a:srgbClr val="8BA2B4"/>
        </a:buClr>
        <a:buSzPct val="70000"/>
        <a:buFont typeface="Wingdings" charset="0"/>
        <a:buChar char=""/>
        <a:defRPr kern="1200">
          <a:solidFill>
            <a:schemeClr val="tx1"/>
          </a:solidFill>
          <a:latin typeface="+mn-lt"/>
          <a:ea typeface="ＭＳ Ｐゴシック" charset="0"/>
          <a:cs typeface="+mn-cs"/>
        </a:defRPr>
      </a:lvl4pPr>
      <a:lvl5pPr marL="1371320" indent="-228552" algn="l" rtl="0" eaLnBrk="0" fontAlgn="base" hangingPunct="0">
        <a:spcBef>
          <a:spcPts val="300"/>
        </a:spcBef>
        <a:spcAft>
          <a:spcPct val="0"/>
        </a:spcAft>
        <a:buClr>
          <a:schemeClr val="accent2"/>
        </a:buClr>
        <a:buSzPct val="70000"/>
        <a:buFont typeface="Wingdings" charset="0"/>
        <a:buChar char=""/>
        <a:defRPr sz="1600" kern="1200">
          <a:solidFill>
            <a:schemeClr val="tx1"/>
          </a:solidFill>
          <a:latin typeface="+mn-lt"/>
          <a:ea typeface="ＭＳ Ｐゴシック" charset="0"/>
          <a:cs typeface="+mn-cs"/>
        </a:defRPr>
      </a:lvl5pPr>
      <a:lvl6pPr marL="1645583" indent="-182843"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426" indent="-182843"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268" indent="-182843"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111" indent="-182843"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106" algn="l" rtl="0" eaLnBrk="1" latinLnBrk="0" hangingPunct="1">
        <a:defRPr kumimoji="0" kern="1200">
          <a:solidFill>
            <a:schemeClr val="tx1"/>
          </a:solidFill>
          <a:latin typeface="+mn-lt"/>
          <a:ea typeface="+mn-ea"/>
          <a:cs typeface="+mn-cs"/>
        </a:defRPr>
      </a:lvl2pPr>
      <a:lvl3pPr marL="914212" algn="l" rtl="0" eaLnBrk="1" latinLnBrk="0" hangingPunct="1">
        <a:defRPr kumimoji="0" kern="1200">
          <a:solidFill>
            <a:schemeClr val="tx1"/>
          </a:solidFill>
          <a:latin typeface="+mn-lt"/>
          <a:ea typeface="+mn-ea"/>
          <a:cs typeface="+mn-cs"/>
        </a:defRPr>
      </a:lvl3pPr>
      <a:lvl4pPr marL="1371320" algn="l" rtl="0" eaLnBrk="1" latinLnBrk="0" hangingPunct="1">
        <a:defRPr kumimoji="0" kern="1200">
          <a:solidFill>
            <a:schemeClr val="tx1"/>
          </a:solidFill>
          <a:latin typeface="+mn-lt"/>
          <a:ea typeface="+mn-ea"/>
          <a:cs typeface="+mn-cs"/>
        </a:defRPr>
      </a:lvl4pPr>
      <a:lvl5pPr marL="1828426" algn="l" rtl="0" eaLnBrk="1" latinLnBrk="0" hangingPunct="1">
        <a:defRPr kumimoji="0" kern="1200">
          <a:solidFill>
            <a:schemeClr val="tx1"/>
          </a:solidFill>
          <a:latin typeface="+mn-lt"/>
          <a:ea typeface="+mn-ea"/>
          <a:cs typeface="+mn-cs"/>
        </a:defRPr>
      </a:lvl5pPr>
      <a:lvl6pPr marL="2285532" algn="l" rtl="0" eaLnBrk="1" latinLnBrk="0" hangingPunct="1">
        <a:defRPr kumimoji="0" kern="1200">
          <a:solidFill>
            <a:schemeClr val="tx1"/>
          </a:solidFill>
          <a:latin typeface="+mn-lt"/>
          <a:ea typeface="+mn-ea"/>
          <a:cs typeface="+mn-cs"/>
        </a:defRPr>
      </a:lvl6pPr>
      <a:lvl7pPr marL="2742640" algn="l" rtl="0" eaLnBrk="1" latinLnBrk="0" hangingPunct="1">
        <a:defRPr kumimoji="0" kern="1200">
          <a:solidFill>
            <a:schemeClr val="tx1"/>
          </a:solidFill>
          <a:latin typeface="+mn-lt"/>
          <a:ea typeface="+mn-ea"/>
          <a:cs typeface="+mn-cs"/>
        </a:defRPr>
      </a:lvl7pPr>
      <a:lvl8pPr marL="3199744" algn="l" rtl="0" eaLnBrk="1" latinLnBrk="0" hangingPunct="1">
        <a:defRPr kumimoji="0" kern="1200">
          <a:solidFill>
            <a:schemeClr val="tx1"/>
          </a:solidFill>
          <a:latin typeface="+mn-lt"/>
          <a:ea typeface="+mn-ea"/>
          <a:cs typeface="+mn-cs"/>
        </a:defRPr>
      </a:lvl8pPr>
      <a:lvl9pPr marL="3656852"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 Id="rId3"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jpg"/><Relationship Id="rId4" Type="http://schemas.openxmlformats.org/officeDocument/2006/relationships/image" Target="../media/image28.jpeg"/><Relationship Id="rId5" Type="http://schemas.openxmlformats.org/officeDocument/2006/relationships/image" Target="../media/image29.jpeg"/><Relationship Id="rId6" Type="http://schemas.openxmlformats.org/officeDocument/2006/relationships/image" Target="../media/image30.png"/><Relationship Id="rId1" Type="http://schemas.openxmlformats.org/officeDocument/2006/relationships/slideLayout" Target="../slideLayouts/slideLayout2.xml"/><Relationship Id="rId2" Type="http://schemas.openxmlformats.org/officeDocument/2006/relationships/image" Target="../media/image26.jpeg"/></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image" Target="../media/image34.png"/><Relationship Id="rId6" Type="http://schemas.openxmlformats.org/officeDocument/2006/relationships/image" Target="../media/image35.png"/><Relationship Id="rId7" Type="http://schemas.openxmlformats.org/officeDocument/2006/relationships/image" Target="../media/image36.png"/><Relationship Id="rId8" Type="http://schemas.openxmlformats.org/officeDocument/2006/relationships/image" Target="../media/image37.png"/><Relationship Id="rId1" Type="http://schemas.openxmlformats.org/officeDocument/2006/relationships/slideLayout" Target="../slideLayouts/slideLayout2.xml"/><Relationship Id="rId2" Type="http://schemas.openxmlformats.org/officeDocument/2006/relationships/image" Target="../media/image3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9.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4" Type="http://schemas.openxmlformats.org/officeDocument/2006/relationships/image" Target="../media/image42.png"/><Relationship Id="rId1" Type="http://schemas.openxmlformats.org/officeDocument/2006/relationships/slideLayout" Target="../slideLayouts/slideLayout7.xml"/><Relationship Id="rId2" Type="http://schemas.openxmlformats.org/officeDocument/2006/relationships/image" Target="../media/image4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png"/></Relationships>
</file>

<file path=ppt/slides/_rels/slide24.xml.rels><?xml version="1.0" encoding="UTF-8" standalone="yes"?>
<Relationships xmlns="http://schemas.openxmlformats.org/package/2006/relationships"><Relationship Id="rId3" Type="http://schemas.openxmlformats.org/officeDocument/2006/relationships/image" Target="../media/image47.png"/><Relationship Id="rId4" Type="http://schemas.openxmlformats.org/officeDocument/2006/relationships/image" Target="../media/image48.png"/><Relationship Id="rId1" Type="http://schemas.openxmlformats.org/officeDocument/2006/relationships/slideLayout" Target="../slideLayouts/slideLayout2.xml"/><Relationship Id="rId2" Type="http://schemas.openxmlformats.org/officeDocument/2006/relationships/image" Target="../media/image4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9.png"/><Relationship Id="rId3" Type="http://schemas.openxmlformats.org/officeDocument/2006/relationships/image" Target="../media/image50.png"/></Relationships>
</file>

<file path=ppt/slides/_rels/slide27.xml.rels><?xml version="1.0" encoding="UTF-8" standalone="yes"?>
<Relationships xmlns="http://schemas.openxmlformats.org/package/2006/relationships"><Relationship Id="rId3" Type="http://schemas.openxmlformats.org/officeDocument/2006/relationships/image" Target="../media/image52.png"/><Relationship Id="rId4" Type="http://schemas.openxmlformats.org/officeDocument/2006/relationships/image" Target="../media/image53.png"/><Relationship Id="rId1" Type="http://schemas.openxmlformats.org/officeDocument/2006/relationships/slideLayout" Target="../slideLayouts/slideLayout7.xml"/><Relationship Id="rId2" Type="http://schemas.openxmlformats.org/officeDocument/2006/relationships/image" Target="../media/image5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4.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7" Type="http://schemas.openxmlformats.org/officeDocument/2006/relationships/image" Target="../media/image22.png"/><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ctrTitle"/>
          </p:nvPr>
        </p:nvSpPr>
        <p:spPr>
          <a:xfrm>
            <a:off x="1219200" y="3077381"/>
            <a:ext cx="6858000" cy="825500"/>
          </a:xfrm>
        </p:spPr>
        <p:txBody>
          <a:bodyPr/>
          <a:lstStyle/>
          <a:p>
            <a:r>
              <a:rPr lang="en-US" sz="3600" dirty="0" err="1" smtClean="0"/>
              <a:t>Amerithax</a:t>
            </a:r>
            <a:r>
              <a:rPr lang="en-US" sz="3600" dirty="0" smtClean="0"/>
              <a:t/>
            </a:r>
            <a:br>
              <a:rPr lang="en-US" sz="3600" dirty="0" smtClean="0"/>
            </a:br>
            <a:r>
              <a:rPr lang="en-US" sz="2800" i="1" dirty="0" smtClean="0"/>
              <a:t>From genome to culprit?</a:t>
            </a:r>
            <a:endParaRPr lang="en-US" sz="2000" i="1" dirty="0"/>
          </a:p>
        </p:txBody>
      </p:sp>
      <p:sp>
        <p:nvSpPr>
          <p:cNvPr id="14338" name="Subtitle 2"/>
          <p:cNvSpPr>
            <a:spLocks noGrp="1"/>
          </p:cNvSpPr>
          <p:nvPr>
            <p:ph type="subTitle" idx="1"/>
          </p:nvPr>
        </p:nvSpPr>
        <p:spPr/>
        <p:txBody>
          <a:bodyPr/>
          <a:lstStyle/>
          <a:p>
            <a:r>
              <a:rPr lang="en-US" smtClean="0"/>
              <a:t>Professor Mark Pallen</a:t>
            </a:r>
            <a:endParaRPr lang="en-US" dirty="0" smtClean="0"/>
          </a:p>
        </p:txBody>
      </p:sp>
      <p:pic>
        <p:nvPicPr>
          <p:cNvPr id="4" name="Picture 3"/>
          <p:cNvPicPr>
            <a:picLocks noChangeAspect="1"/>
          </p:cNvPicPr>
          <p:nvPr/>
        </p:nvPicPr>
        <p:blipFill>
          <a:blip r:embed="rId2"/>
          <a:stretch>
            <a:fillRect/>
          </a:stretch>
        </p:blipFill>
        <p:spPr>
          <a:xfrm>
            <a:off x="1089816" y="296649"/>
            <a:ext cx="2028479" cy="238807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2" name="Picture 1"/>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460473" y="296649"/>
            <a:ext cx="2801825" cy="2388073"/>
          </a:xfrm>
          <a:prstGeom prst="rect">
            <a:avLst/>
          </a:prstGeom>
        </p:spPr>
      </p:pic>
      <p:pic>
        <p:nvPicPr>
          <p:cNvPr id="7" name="Picture 6"/>
          <p:cNvPicPr>
            <a:picLocks noChangeAspect="1"/>
          </p:cNvPicPr>
          <p:nvPr/>
        </p:nvPicPr>
        <p:blipFill>
          <a:blip r:embed="rId4"/>
          <a:stretch>
            <a:fillRect/>
          </a:stretch>
        </p:blipFill>
        <p:spPr>
          <a:xfrm>
            <a:off x="6738102" y="227462"/>
            <a:ext cx="1184546" cy="2710787"/>
          </a:xfrm>
          <a:prstGeom prst="rect">
            <a:avLst/>
          </a:prstGeom>
        </p:spPr>
      </p:pic>
      <p:sp>
        <p:nvSpPr>
          <p:cNvPr id="9" name="Rectangle 8"/>
          <p:cNvSpPr/>
          <p:nvPr/>
        </p:nvSpPr>
        <p:spPr>
          <a:xfrm>
            <a:off x="7064204" y="1087925"/>
            <a:ext cx="607671" cy="923330"/>
          </a:xfrm>
          <a:prstGeom prst="rect">
            <a:avLst/>
          </a:prstGeom>
          <a:noFill/>
        </p:spPr>
        <p:txBody>
          <a:bodyPr wrap="non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GB" sz="5400" b="1" dirty="0" smtClean="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rPr>
              <a:t>?</a:t>
            </a:r>
            <a:endParaRPr lang="en-GB" sz="5400"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Linguistic clues?</a:t>
            </a:r>
            <a:endParaRPr lang="en-GB" dirty="0"/>
          </a:p>
        </p:txBody>
      </p:sp>
      <p:pic>
        <p:nvPicPr>
          <p:cNvPr id="3" name="Picture 2"/>
          <p:cNvPicPr>
            <a:picLocks noChangeAspect="1"/>
          </p:cNvPicPr>
          <p:nvPr/>
        </p:nvPicPr>
        <p:blipFill>
          <a:blip r:embed="rId2"/>
          <a:stretch>
            <a:fillRect/>
          </a:stretch>
        </p:blipFill>
        <p:spPr>
          <a:xfrm>
            <a:off x="1411469" y="1102246"/>
            <a:ext cx="2455595" cy="289090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4" name="Picture 3"/>
          <p:cNvPicPr>
            <a:picLocks noChangeAspect="1"/>
          </p:cNvPicPr>
          <p:nvPr/>
        </p:nvPicPr>
        <p:blipFill>
          <a:blip r:embed="rId3"/>
          <a:stretch>
            <a:fillRect/>
          </a:stretch>
        </p:blipFill>
        <p:spPr>
          <a:xfrm>
            <a:off x="5648948" y="1102246"/>
            <a:ext cx="2957169" cy="3078144"/>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2715353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Linguistic clues?</a:t>
            </a:r>
          </a:p>
        </p:txBody>
      </p:sp>
      <p:sp>
        <p:nvSpPr>
          <p:cNvPr id="3" name="Content Placeholder 2"/>
          <p:cNvSpPr>
            <a:spLocks noGrp="1"/>
          </p:cNvSpPr>
          <p:nvPr>
            <p:ph sz="quarter" idx="1"/>
          </p:nvPr>
        </p:nvSpPr>
        <p:spPr/>
        <p:txBody>
          <a:bodyPr/>
          <a:lstStyle/>
          <a:p>
            <a:r>
              <a:rPr lang="en-US" sz="2000" dirty="0"/>
              <a:t>The language of the letters – specifically “Death to America, Death to Israel</a:t>
            </a:r>
            <a:r>
              <a:rPr lang="en-US" sz="2000" dirty="0" smtClean="0"/>
              <a:t>,  </a:t>
            </a:r>
            <a:r>
              <a:rPr lang="en-US" sz="2000" dirty="0"/>
              <a:t>Allah is Great” – obviously plays on the still very-real fears stemming from the 9/11 attacks, just a week before the first mailing. </a:t>
            </a:r>
            <a:endParaRPr lang="en-US" sz="2000" dirty="0" smtClean="0"/>
          </a:p>
          <a:p>
            <a:r>
              <a:rPr lang="en-US" sz="2000" dirty="0" smtClean="0"/>
              <a:t>This </a:t>
            </a:r>
            <a:r>
              <a:rPr lang="en-US" sz="2000" dirty="0"/>
              <a:t>fact demonstrates that whoever sent the letters was trying to associate himself with al Qaeda in an effort to send the investigation far afield of a home-grown attacker. </a:t>
            </a:r>
            <a:endParaRPr lang="en-US" sz="2000" dirty="0" smtClean="0"/>
          </a:p>
          <a:p>
            <a:r>
              <a:rPr lang="en-US" sz="2000" dirty="0" smtClean="0"/>
              <a:t>That </a:t>
            </a:r>
            <a:r>
              <a:rPr lang="en-US" sz="2000" dirty="0"/>
              <a:t>the perpetrator was a home-grown attacker is supported by the statement “Allah is Great.” </a:t>
            </a:r>
            <a:endParaRPr lang="en-US" sz="2000" dirty="0" smtClean="0"/>
          </a:p>
          <a:p>
            <a:r>
              <a:rPr lang="en-US" sz="2000" dirty="0" smtClean="0"/>
              <a:t>Experts </a:t>
            </a:r>
            <a:r>
              <a:rPr lang="en-US" sz="2000" dirty="0"/>
              <a:t>consulted by the Task Force agreed that a true jihadi would be more likely to say “Allah Akbar” (“God is Great”). </a:t>
            </a:r>
          </a:p>
          <a:p>
            <a:endParaRPr lang="en-GB" sz="2000" dirty="0"/>
          </a:p>
        </p:txBody>
      </p:sp>
    </p:spTree>
    <p:extLst>
      <p:ext uri="{BB962C8B-B14F-4D97-AF65-F5344CB8AC3E}">
        <p14:creationId xmlns:p14="http://schemas.microsoft.com/office/powerpoint/2010/main" val="3474781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Linguistic clues?</a:t>
            </a:r>
            <a:endParaRPr lang="en-GB" dirty="0"/>
          </a:p>
        </p:txBody>
      </p:sp>
      <p:pic>
        <p:nvPicPr>
          <p:cNvPr id="5" name="Picture 4"/>
          <p:cNvPicPr>
            <a:picLocks noChangeAspect="1"/>
          </p:cNvPicPr>
          <p:nvPr/>
        </p:nvPicPr>
        <p:blipFill>
          <a:blip r:embed="rId2"/>
          <a:stretch>
            <a:fillRect/>
          </a:stretch>
        </p:blipFill>
        <p:spPr>
          <a:xfrm>
            <a:off x="4815086" y="952500"/>
            <a:ext cx="2628900" cy="1943100"/>
          </a:xfrm>
          <a:prstGeom prst="rect">
            <a:avLst/>
          </a:prstGeom>
        </p:spPr>
      </p:pic>
      <p:sp>
        <p:nvSpPr>
          <p:cNvPr id="7" name="TextBox 6"/>
          <p:cNvSpPr txBox="1"/>
          <p:nvPr/>
        </p:nvSpPr>
        <p:spPr>
          <a:xfrm>
            <a:off x="5051828" y="3037722"/>
            <a:ext cx="1544012" cy="369332"/>
          </a:xfrm>
          <a:prstGeom prst="rect">
            <a:avLst/>
          </a:prstGeom>
          <a:noFill/>
        </p:spPr>
        <p:txBody>
          <a:bodyPr wrap="none" rtlCol="0">
            <a:spAutoFit/>
          </a:bodyPr>
          <a:lstStyle/>
          <a:p>
            <a:r>
              <a:rPr lang="en-GB" dirty="0" smtClean="0"/>
              <a:t>TTT AAT TAT</a:t>
            </a:r>
          </a:p>
        </p:txBody>
      </p:sp>
      <p:sp>
        <p:nvSpPr>
          <p:cNvPr id="4" name="Rectangle 3"/>
          <p:cNvSpPr/>
          <p:nvPr/>
        </p:nvSpPr>
        <p:spPr>
          <a:xfrm>
            <a:off x="5157986" y="3445744"/>
            <a:ext cx="4572000" cy="646331"/>
          </a:xfrm>
          <a:prstGeom prst="rect">
            <a:avLst/>
          </a:prstGeom>
        </p:spPr>
        <p:txBody>
          <a:bodyPr>
            <a:spAutoFit/>
          </a:bodyPr>
          <a:lstStyle/>
          <a:p>
            <a:r>
              <a:rPr lang="en-GB" dirty="0"/>
              <a:t>F	N	Y</a:t>
            </a:r>
          </a:p>
          <a:p>
            <a:r>
              <a:rPr lang="en-GB" b="1" dirty="0" err="1"/>
              <a:t>P</a:t>
            </a:r>
            <a:r>
              <a:rPr lang="en-GB" dirty="0" err="1"/>
              <a:t>he</a:t>
            </a:r>
            <a:r>
              <a:rPr lang="en-GB" dirty="0"/>
              <a:t> </a:t>
            </a:r>
            <a:r>
              <a:rPr lang="en-GB" b="1" dirty="0" err="1"/>
              <a:t>A</a:t>
            </a:r>
            <a:r>
              <a:rPr lang="en-GB" dirty="0" err="1"/>
              <a:t>sn</a:t>
            </a:r>
            <a:r>
              <a:rPr lang="en-GB" dirty="0"/>
              <a:t> </a:t>
            </a:r>
            <a:r>
              <a:rPr lang="en-GB" b="1" dirty="0"/>
              <a:t>T</a:t>
            </a:r>
            <a:r>
              <a:rPr lang="en-GB" dirty="0"/>
              <a:t>yr</a:t>
            </a:r>
          </a:p>
        </p:txBody>
      </p:sp>
      <p:pic>
        <p:nvPicPr>
          <p:cNvPr id="8" name="Picture 7"/>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02199" y="1040157"/>
            <a:ext cx="3569203" cy="3710885"/>
          </a:xfrm>
          <a:prstGeom prst="rect">
            <a:avLst/>
          </a:prstGeom>
        </p:spPr>
      </p:pic>
    </p:spTree>
    <p:extLst>
      <p:ext uri="{BB962C8B-B14F-4D97-AF65-F5344CB8AC3E}">
        <p14:creationId xmlns:p14="http://schemas.microsoft.com/office/powerpoint/2010/main" val="2429922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Genetic evidence?</a:t>
            </a:r>
            <a:endParaRPr lang="en-GB" dirty="0"/>
          </a:p>
        </p:txBody>
      </p:sp>
      <p:sp>
        <p:nvSpPr>
          <p:cNvPr id="3" name="Content Placeholder 2"/>
          <p:cNvSpPr>
            <a:spLocks noGrp="1"/>
          </p:cNvSpPr>
          <p:nvPr>
            <p:ph sz="quarter" idx="1"/>
          </p:nvPr>
        </p:nvSpPr>
        <p:spPr/>
        <p:txBody>
          <a:bodyPr/>
          <a:lstStyle/>
          <a:p>
            <a:r>
              <a:rPr lang="en-US" dirty="0"/>
              <a:t>By late </a:t>
            </a:r>
            <a:r>
              <a:rPr lang="en-US" dirty="0" smtClean="0"/>
              <a:t>Nov </a:t>
            </a:r>
            <a:r>
              <a:rPr lang="en-US" dirty="0"/>
              <a:t>2001, </a:t>
            </a:r>
            <a:r>
              <a:rPr lang="en-US" dirty="0" smtClean="0"/>
              <a:t>variants seen in evidentiary </a:t>
            </a:r>
            <a:r>
              <a:rPr lang="en-US" dirty="0"/>
              <a:t>material, based on phenotypic observation </a:t>
            </a:r>
            <a:r>
              <a:rPr lang="en-US" dirty="0" smtClean="0"/>
              <a:t>(by </a:t>
            </a:r>
            <a:r>
              <a:rPr lang="en-US" dirty="0"/>
              <a:t>the naked eye), that might be explained through </a:t>
            </a:r>
            <a:r>
              <a:rPr lang="en-US" dirty="0" smtClean="0"/>
              <a:t>genetics</a:t>
            </a:r>
          </a:p>
          <a:p>
            <a:r>
              <a:rPr lang="en-US" dirty="0" smtClean="0"/>
              <a:t>When </a:t>
            </a:r>
            <a:r>
              <a:rPr lang="en-US" dirty="0"/>
              <a:t>a lab technician grew the spores from the </a:t>
            </a:r>
            <a:r>
              <a:rPr lang="en-US" dirty="0" smtClean="0"/>
              <a:t>letters, small </a:t>
            </a:r>
            <a:r>
              <a:rPr lang="en-US" dirty="0"/>
              <a:t>percentage of colonies </a:t>
            </a:r>
            <a:r>
              <a:rPr lang="en-US" dirty="0" smtClean="0"/>
              <a:t>noticeably different in textures</a:t>
            </a:r>
            <a:r>
              <a:rPr lang="en-US" dirty="0"/>
              <a:t>, colors, and growth </a:t>
            </a:r>
            <a:r>
              <a:rPr lang="en-US" dirty="0" smtClean="0"/>
              <a:t>patterns </a:t>
            </a:r>
          </a:p>
          <a:p>
            <a:r>
              <a:rPr lang="en-US" dirty="0" smtClean="0"/>
              <a:t>Investigators </a:t>
            </a:r>
            <a:r>
              <a:rPr lang="en-US" dirty="0"/>
              <a:t>and FBI scientists began to evaluate whether they could identify and classify these mutations genetically, thus potentially identifying </a:t>
            </a:r>
            <a:r>
              <a:rPr lang="en-US" dirty="0" smtClean="0"/>
              <a:t>source </a:t>
            </a:r>
            <a:r>
              <a:rPr lang="en-US" dirty="0"/>
              <a:t>of the material used in the </a:t>
            </a:r>
            <a:r>
              <a:rPr lang="en-US" dirty="0" smtClean="0"/>
              <a:t>attacks</a:t>
            </a:r>
            <a:endParaRPr lang="en-US" dirty="0"/>
          </a:p>
        </p:txBody>
      </p:sp>
    </p:spTree>
    <p:extLst>
      <p:ext uri="{BB962C8B-B14F-4D97-AF65-F5344CB8AC3E}">
        <p14:creationId xmlns:p14="http://schemas.microsoft.com/office/powerpoint/2010/main" val="1161407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UNADJUSTEDNONRAW_thumb_1b5.jp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394842" y="3107949"/>
            <a:ext cx="2503034" cy="1877276"/>
          </a:xfrm>
          <a:prstGeom prst="rect">
            <a:avLst/>
          </a:prstGeom>
          <a:solidFill>
            <a:srgbClr val="FFFFFF">
              <a:shade val="85000"/>
            </a:srgbClr>
          </a:solidFill>
          <a:ln w="38100" cap="sq" cmpd="sng">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itle 1"/>
          <p:cNvSpPr>
            <a:spLocks noGrp="1"/>
          </p:cNvSpPr>
          <p:nvPr>
            <p:ph type="title"/>
          </p:nvPr>
        </p:nvSpPr>
        <p:spPr/>
        <p:txBody>
          <a:bodyPr/>
          <a:lstStyle/>
          <a:p>
            <a:r>
              <a:rPr lang="en-GB" dirty="0" smtClean="0"/>
              <a:t>Invitation to Florida</a:t>
            </a:r>
            <a:endParaRPr lang="en-GB" dirty="0"/>
          </a:p>
        </p:txBody>
      </p:sp>
      <p:sp>
        <p:nvSpPr>
          <p:cNvPr id="4" name="Content Placeholder 3"/>
          <p:cNvSpPr>
            <a:spLocks noGrp="1"/>
          </p:cNvSpPr>
          <p:nvPr>
            <p:ph sz="quarter" idx="1"/>
          </p:nvPr>
        </p:nvSpPr>
        <p:spPr>
          <a:xfrm>
            <a:off x="457201" y="1016000"/>
            <a:ext cx="2695727" cy="4114800"/>
          </a:xfrm>
        </p:spPr>
        <p:txBody>
          <a:bodyPr/>
          <a:lstStyle/>
          <a:p>
            <a:r>
              <a:rPr lang="en-GB" baseline="30000" dirty="0"/>
              <a:t>American Academy of Microbiology colloquium held November 7-8, 2003, in Key Largo, Florida.</a:t>
            </a:r>
            <a:endParaRPr lang="en-GB" dirty="0"/>
          </a:p>
          <a:p>
            <a:endParaRPr lang="en-GB" dirty="0"/>
          </a:p>
        </p:txBody>
      </p:sp>
      <p:pic>
        <p:nvPicPr>
          <p:cNvPr id="6" name="Picture 5" descr="UNADJUSTEDNONRAW_thumb_1bf.jp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12836" y="3026860"/>
            <a:ext cx="2540092" cy="1905069"/>
          </a:xfrm>
          <a:prstGeom prst="rect">
            <a:avLst/>
          </a:prstGeom>
          <a:solidFill>
            <a:srgbClr val="FFFFFF">
              <a:shade val="85000"/>
            </a:srgbClr>
          </a:solidFill>
          <a:ln w="38100" cap="sq" cmpd="sng">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descr="UNADJUSTEDNONRAW_thumb_1b4.jp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510345" y="3107949"/>
            <a:ext cx="2431973" cy="1823980"/>
          </a:xfrm>
          <a:prstGeom prst="rect">
            <a:avLst/>
          </a:prstGeom>
          <a:solidFill>
            <a:srgbClr val="FFFFFF">
              <a:shade val="85000"/>
            </a:srgbClr>
          </a:solidFill>
          <a:ln w="38100" cap="sq" cmpd="sng">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descr="UNADJUSTEDNONRAW_thumb_1c4.jpg"/>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5326694" y="435483"/>
            <a:ext cx="3229970" cy="2422478"/>
          </a:xfrm>
          <a:prstGeom prst="rect">
            <a:avLst/>
          </a:prstGeom>
          <a:solidFill>
            <a:srgbClr val="FFFFFF">
              <a:shade val="85000"/>
            </a:srgbClr>
          </a:solidFill>
          <a:ln w="38100" cap="sq" cmpd="sng">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Picture 2"/>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3152928" y="1016000"/>
            <a:ext cx="1713448" cy="1582761"/>
          </a:xfrm>
          <a:prstGeom prst="rect">
            <a:avLst/>
          </a:prstGeom>
        </p:spPr>
      </p:pic>
    </p:spTree>
    <p:extLst>
      <p:ext uri="{BB962C8B-B14F-4D97-AF65-F5344CB8AC3E}">
        <p14:creationId xmlns:p14="http://schemas.microsoft.com/office/powerpoint/2010/main" val="1149812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476747" y="-130221"/>
            <a:ext cx="3271004" cy="43761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89420" y="0"/>
            <a:ext cx="2024197" cy="2530522"/>
          </a:xfrm>
          <a:prstGeom prst="rect">
            <a:avLst/>
          </a:prstGeom>
        </p:spPr>
      </p:pic>
      <p:pic>
        <p:nvPicPr>
          <p:cNvPr id="6" name="Picture 5"/>
          <p:cNvPicPr>
            <a:picLocks noChangeAspect="1"/>
          </p:cNvPicPr>
          <p:nvPr/>
        </p:nvPicPr>
        <p:blipFill>
          <a:blip r:embed="rId4"/>
          <a:stretch>
            <a:fillRect/>
          </a:stretch>
        </p:blipFill>
        <p:spPr>
          <a:xfrm>
            <a:off x="6158320" y="492837"/>
            <a:ext cx="2731339" cy="1431117"/>
          </a:xfrm>
          <a:prstGeom prst="rect">
            <a:avLst/>
          </a:prstGeom>
        </p:spPr>
      </p:pic>
      <p:sp>
        <p:nvSpPr>
          <p:cNvPr id="7" name="Rectangle 6"/>
          <p:cNvSpPr/>
          <p:nvPr/>
        </p:nvSpPr>
        <p:spPr>
          <a:xfrm>
            <a:off x="1868179" y="5122029"/>
            <a:ext cx="4054851" cy="307777"/>
          </a:xfrm>
          <a:prstGeom prst="rect">
            <a:avLst/>
          </a:prstGeom>
        </p:spPr>
        <p:txBody>
          <a:bodyPr wrap="square">
            <a:spAutoFit/>
          </a:bodyPr>
          <a:lstStyle/>
          <a:p>
            <a:r>
              <a:rPr lang="en-GB" sz="1400" dirty="0"/>
              <a:t>https://</a:t>
            </a:r>
            <a:r>
              <a:rPr lang="en-GB" sz="1400" dirty="0" err="1"/>
              <a:t>www.ncbi.nlm.nih.gov</a:t>
            </a:r>
            <a:r>
              <a:rPr lang="en-GB" sz="1400" dirty="0"/>
              <a:t>/books/NBK563533/</a:t>
            </a:r>
          </a:p>
        </p:txBody>
      </p:sp>
      <p:pic>
        <p:nvPicPr>
          <p:cNvPr id="9" name="Picture 8"/>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7191434" y="3772091"/>
            <a:ext cx="1518944" cy="1503827"/>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pic>
        <p:nvPicPr>
          <p:cNvPr id="12" name="Picture 11"/>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6236" y="2530522"/>
            <a:ext cx="1139491" cy="1175224"/>
          </a:xfrm>
          <a:prstGeom prst="rect">
            <a:avLst/>
          </a:prstGeom>
        </p:spPr>
      </p:pic>
      <p:pic>
        <p:nvPicPr>
          <p:cNvPr id="13" name="Picture 12"/>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a:xfrm>
            <a:off x="300954" y="3781569"/>
            <a:ext cx="944773" cy="1123243"/>
          </a:xfrm>
          <a:prstGeom prst="rect">
            <a:avLst/>
          </a:prstGeom>
          <a:solidFill>
            <a:srgbClr val="FFFFFF">
              <a:shade val="85000"/>
            </a:srgbClr>
          </a:solidFill>
          <a:ln w="3175" cap="sq" cmpd="sng">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4" name="Picture 13"/>
          <p:cNvPicPr>
            <a:picLocks noChangeAspect="1"/>
          </p:cNvPicPr>
          <p:nvPr/>
        </p:nvPicPr>
        <p:blipFill>
          <a:blip r:embed="rId8"/>
          <a:stretch>
            <a:fillRect/>
          </a:stretch>
        </p:blipFill>
        <p:spPr>
          <a:xfrm>
            <a:off x="6158320" y="2156486"/>
            <a:ext cx="1642159" cy="1691425"/>
          </a:xfrm>
          <a:prstGeom prst="rect">
            <a:avLst/>
          </a:prstGeom>
        </p:spPr>
      </p:pic>
      <p:sp>
        <p:nvSpPr>
          <p:cNvPr id="2" name="TextBox 1"/>
          <p:cNvSpPr txBox="1"/>
          <p:nvPr/>
        </p:nvSpPr>
        <p:spPr>
          <a:xfrm>
            <a:off x="1079241" y="2547230"/>
            <a:ext cx="1312203" cy="307777"/>
          </a:xfrm>
          <a:prstGeom prst="rect">
            <a:avLst/>
          </a:prstGeom>
          <a:noFill/>
        </p:spPr>
        <p:txBody>
          <a:bodyPr wrap="none" rtlCol="0">
            <a:spAutoFit/>
          </a:bodyPr>
          <a:lstStyle/>
          <a:p>
            <a:r>
              <a:rPr lang="en-GB" sz="1400" dirty="0" smtClean="0"/>
              <a:t>David Relman</a:t>
            </a:r>
            <a:endParaRPr lang="en-GB" sz="1400" dirty="0"/>
          </a:p>
        </p:txBody>
      </p:sp>
      <p:sp>
        <p:nvSpPr>
          <p:cNvPr id="11" name="TextBox 10"/>
          <p:cNvSpPr txBox="1"/>
          <p:nvPr/>
        </p:nvSpPr>
        <p:spPr>
          <a:xfrm>
            <a:off x="1345378" y="4245971"/>
            <a:ext cx="1172554" cy="307777"/>
          </a:xfrm>
          <a:prstGeom prst="rect">
            <a:avLst/>
          </a:prstGeom>
          <a:noFill/>
        </p:spPr>
        <p:txBody>
          <a:bodyPr wrap="none" rtlCol="0">
            <a:spAutoFit/>
          </a:bodyPr>
          <a:lstStyle/>
          <a:p>
            <a:r>
              <a:rPr lang="en-GB" sz="1400" dirty="0" smtClean="0"/>
              <a:t>Stan Falkow</a:t>
            </a:r>
            <a:endParaRPr lang="en-GB" sz="1400" dirty="0"/>
          </a:p>
        </p:txBody>
      </p:sp>
    </p:spTree>
    <p:extLst>
      <p:ext uri="{BB962C8B-B14F-4D97-AF65-F5344CB8AC3E}">
        <p14:creationId xmlns:p14="http://schemas.microsoft.com/office/powerpoint/2010/main" val="867973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dissolv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Genomic evidence</a:t>
            </a:r>
            <a:endParaRPr lang="en-GB" dirty="0"/>
          </a:p>
        </p:txBody>
      </p:sp>
      <p:sp>
        <p:nvSpPr>
          <p:cNvPr id="3" name="Content Placeholder 2"/>
          <p:cNvSpPr>
            <a:spLocks noGrp="1"/>
          </p:cNvSpPr>
          <p:nvPr>
            <p:ph sz="quarter" idx="1"/>
          </p:nvPr>
        </p:nvSpPr>
        <p:spPr>
          <a:xfrm>
            <a:off x="153899" y="1290850"/>
            <a:ext cx="8215265" cy="4114800"/>
          </a:xfrm>
        </p:spPr>
        <p:txBody>
          <a:bodyPr/>
          <a:lstStyle/>
          <a:p>
            <a:r>
              <a:rPr lang="en-US" sz="1800" dirty="0" smtClean="0"/>
              <a:t>The </a:t>
            </a:r>
            <a:r>
              <a:rPr lang="en-US" sz="1800" dirty="0"/>
              <a:t>genomes of </a:t>
            </a:r>
            <a:r>
              <a:rPr lang="en-US" sz="1800" dirty="0" smtClean="0"/>
              <a:t>morphological </a:t>
            </a:r>
            <a:r>
              <a:rPr lang="en-US" sz="1800" dirty="0"/>
              <a:t>variants were sequenced and compared with that of the </a:t>
            </a:r>
            <a:r>
              <a:rPr lang="en-US" sz="1800" i="1" dirty="0"/>
              <a:t>B. anthracis </a:t>
            </a:r>
            <a:r>
              <a:rPr lang="en-US" sz="1800" dirty="0"/>
              <a:t>Ames </a:t>
            </a:r>
            <a:r>
              <a:rPr lang="en-US" sz="1800" dirty="0" smtClean="0"/>
              <a:t>ancestor. </a:t>
            </a:r>
          </a:p>
          <a:p>
            <a:pPr lvl="1"/>
            <a:r>
              <a:rPr lang="en-US" sz="1600" dirty="0" smtClean="0"/>
              <a:t>identified </a:t>
            </a:r>
            <a:r>
              <a:rPr lang="en-US" sz="1600" dirty="0"/>
              <a:t>four </a:t>
            </a:r>
            <a:r>
              <a:rPr lang="en-US" sz="1600" dirty="0" smtClean="0"/>
              <a:t>loci </a:t>
            </a:r>
            <a:r>
              <a:rPr lang="en-US" sz="1600" dirty="0"/>
              <a:t>with verifiable genetic mutations. </a:t>
            </a:r>
            <a:endParaRPr lang="en-US" sz="1600" dirty="0" smtClean="0"/>
          </a:p>
          <a:p>
            <a:pPr lvl="1"/>
            <a:r>
              <a:rPr lang="en-US" sz="1600" dirty="0" smtClean="0"/>
              <a:t>¾ mutations directly </a:t>
            </a:r>
            <a:r>
              <a:rPr lang="en-US" sz="1600" dirty="0"/>
              <a:t>linked to sporulation pathways </a:t>
            </a:r>
            <a:r>
              <a:rPr lang="en-US" sz="1600" dirty="0" smtClean="0"/>
              <a:t>and to </a:t>
            </a:r>
            <a:r>
              <a:rPr lang="en-US" sz="1600" dirty="0"/>
              <a:t>the regulation of the phosphorylation state of </a:t>
            </a:r>
            <a:r>
              <a:rPr lang="en-US" sz="1600" dirty="0" smtClean="0"/>
              <a:t>Spo0F, linking </a:t>
            </a:r>
            <a:r>
              <a:rPr lang="en-US" sz="1600" dirty="0"/>
              <a:t>phenotype to genotype. </a:t>
            </a:r>
            <a:endParaRPr lang="en-US" sz="1600" dirty="0" smtClean="0"/>
          </a:p>
          <a:p>
            <a:r>
              <a:rPr lang="en-US" sz="1800" dirty="0" smtClean="0"/>
              <a:t>None </a:t>
            </a:r>
            <a:r>
              <a:rPr lang="en-US" sz="1800" dirty="0"/>
              <a:t>of these variant genotypes </a:t>
            </a:r>
            <a:r>
              <a:rPr lang="en-US" sz="1800" dirty="0" smtClean="0"/>
              <a:t>identified </a:t>
            </a:r>
            <a:r>
              <a:rPr lang="en-US" sz="1800" dirty="0"/>
              <a:t>in single-colony environmental </a:t>
            </a:r>
            <a:r>
              <a:rPr lang="en-US" sz="1800" i="1" dirty="0"/>
              <a:t>B. anthracis</a:t>
            </a:r>
            <a:r>
              <a:rPr lang="en-US" sz="1800" dirty="0"/>
              <a:t> Ames isolates associated with the investigation. </a:t>
            </a:r>
            <a:endParaRPr lang="en-US" sz="1800" dirty="0" smtClean="0"/>
          </a:p>
          <a:p>
            <a:pPr lvl="1"/>
            <a:r>
              <a:rPr lang="en-US" sz="1600" dirty="0" smtClean="0"/>
              <a:t>identified </a:t>
            </a:r>
            <a:r>
              <a:rPr lang="en-US" sz="1600" dirty="0"/>
              <a:t>only in </a:t>
            </a:r>
            <a:r>
              <a:rPr lang="en-US" sz="1600" i="1" dirty="0"/>
              <a:t>B. anthracis </a:t>
            </a:r>
            <a:r>
              <a:rPr lang="en-US" sz="1600" dirty="0"/>
              <a:t>morphotypes isolated from the </a:t>
            </a:r>
            <a:r>
              <a:rPr lang="en-US" sz="1600" dirty="0" smtClean="0"/>
              <a:t>letters</a:t>
            </a:r>
          </a:p>
          <a:p>
            <a:pPr lvl="1"/>
            <a:r>
              <a:rPr lang="en-US" sz="1600" dirty="0" smtClean="0"/>
              <a:t>not </a:t>
            </a:r>
            <a:r>
              <a:rPr lang="en-US" sz="1600" dirty="0"/>
              <a:t>prevalent in the environment, not even the environments associated with the investigation. </a:t>
            </a:r>
            <a:endParaRPr lang="en-US" sz="1600" dirty="0" smtClean="0"/>
          </a:p>
          <a:p>
            <a:r>
              <a:rPr lang="en-US" sz="1800" dirty="0" smtClean="0"/>
              <a:t>This </a:t>
            </a:r>
            <a:r>
              <a:rPr lang="en-US" sz="1800" dirty="0"/>
              <a:t>study demonstrates the forensic value of systematic </a:t>
            </a:r>
            <a:r>
              <a:rPr lang="en-US" sz="1800" dirty="0" smtClean="0"/>
              <a:t>microbiological </a:t>
            </a:r>
            <a:r>
              <a:rPr lang="en-US" sz="1800" dirty="0"/>
              <a:t>analysis combined with whole-genome sequencing and </a:t>
            </a:r>
            <a:r>
              <a:rPr lang="en-US" sz="1800" dirty="0" smtClean="0"/>
              <a:t>compa</a:t>
            </a:r>
            <a:r>
              <a:rPr lang="en-US" sz="1800" dirty="0"/>
              <a:t>r</a:t>
            </a:r>
            <a:r>
              <a:rPr lang="en-US" sz="1800" dirty="0" smtClean="0"/>
              <a:t>ative </a:t>
            </a:r>
            <a:r>
              <a:rPr lang="en-US" sz="1800" dirty="0"/>
              <a:t>genomics. </a:t>
            </a:r>
          </a:p>
          <a:p>
            <a:endParaRPr lang="en-GB" sz="18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407585" y="265373"/>
            <a:ext cx="4641634" cy="915536"/>
          </a:xfrm>
          <a:prstGeom prst="rect">
            <a:avLst/>
          </a:prstGeom>
          <a:ln w="3175" cmpd="sng">
            <a:solidFill>
              <a:schemeClr val="tx1"/>
            </a:solidFill>
          </a:ln>
        </p:spPr>
      </p:pic>
    </p:spTree>
    <p:extLst>
      <p:ext uri="{BB962C8B-B14F-4D97-AF65-F5344CB8AC3E}">
        <p14:creationId xmlns:p14="http://schemas.microsoft.com/office/powerpoint/2010/main" val="446372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FBI Repository </a:t>
            </a:r>
            <a:endParaRPr lang="en-GB" dirty="0"/>
          </a:p>
        </p:txBody>
      </p:sp>
      <p:sp>
        <p:nvSpPr>
          <p:cNvPr id="4" name="Content Placeholder 3"/>
          <p:cNvSpPr>
            <a:spLocks noGrp="1"/>
          </p:cNvSpPr>
          <p:nvPr>
            <p:ph sz="quarter" idx="1"/>
          </p:nvPr>
        </p:nvSpPr>
        <p:spPr/>
        <p:txBody>
          <a:bodyPr/>
          <a:lstStyle/>
          <a:p>
            <a:r>
              <a:rPr lang="en-US" sz="2400" dirty="0" smtClean="0"/>
              <a:t>FBI built database </a:t>
            </a:r>
            <a:r>
              <a:rPr lang="en-US" sz="2400" dirty="0"/>
              <a:t>of Ames samples for </a:t>
            </a:r>
            <a:r>
              <a:rPr lang="en-US" sz="2400" dirty="0" smtClean="0"/>
              <a:t>comparison </a:t>
            </a:r>
            <a:r>
              <a:rPr lang="en-US" sz="2400" dirty="0"/>
              <a:t>to the evidentiary </a:t>
            </a:r>
            <a:r>
              <a:rPr lang="en-US" sz="2400" dirty="0" smtClean="0"/>
              <a:t>material: </a:t>
            </a:r>
            <a:r>
              <a:rPr lang="en-US" sz="2400" dirty="0"/>
              <a:t>FBI Repository (“FBIR”</a:t>
            </a:r>
            <a:r>
              <a:rPr lang="en-US" sz="2400" dirty="0" smtClean="0"/>
              <a:t>) </a:t>
            </a:r>
          </a:p>
          <a:p>
            <a:pPr lvl="1"/>
            <a:r>
              <a:rPr lang="en-US" sz="2000" dirty="0" smtClean="0"/>
              <a:t>1,070 samples, </a:t>
            </a:r>
            <a:r>
              <a:rPr lang="en-US" sz="2000" dirty="0"/>
              <a:t>which </a:t>
            </a:r>
            <a:r>
              <a:rPr lang="en-US" sz="2000" dirty="0" smtClean="0"/>
              <a:t>represents </a:t>
            </a:r>
            <a:r>
              <a:rPr lang="en-US" sz="2000" dirty="0"/>
              <a:t>sample from every Ames culture at every </a:t>
            </a:r>
            <a:r>
              <a:rPr lang="en-US" sz="2000" dirty="0" smtClean="0"/>
              <a:t>lab </a:t>
            </a:r>
            <a:r>
              <a:rPr lang="en-US" sz="2000" dirty="0"/>
              <a:t>identified </a:t>
            </a:r>
            <a:r>
              <a:rPr lang="en-US" sz="2000" dirty="0" smtClean="0"/>
              <a:t>by </a:t>
            </a:r>
            <a:r>
              <a:rPr lang="en-US" sz="2000" dirty="0"/>
              <a:t>FBI as having the Ames </a:t>
            </a:r>
            <a:r>
              <a:rPr lang="en-US" sz="2000" dirty="0" smtClean="0"/>
              <a:t>strain!</a:t>
            </a:r>
          </a:p>
          <a:p>
            <a:r>
              <a:rPr lang="en-US" sz="2400" dirty="0" smtClean="0"/>
              <a:t>All compared </a:t>
            </a:r>
            <a:r>
              <a:rPr lang="en-US" sz="2400" dirty="0"/>
              <a:t>to </a:t>
            </a:r>
            <a:r>
              <a:rPr lang="en-US" sz="2400" dirty="0" smtClean="0"/>
              <a:t>evidentiary </a:t>
            </a:r>
            <a:r>
              <a:rPr lang="en-US" sz="2400" dirty="0"/>
              <a:t>material using </a:t>
            </a:r>
            <a:r>
              <a:rPr lang="en-US" sz="2400" dirty="0" smtClean="0"/>
              <a:t>4 genetic assays:  A1 </a:t>
            </a:r>
            <a:r>
              <a:rPr lang="en-US" sz="2400" dirty="0"/>
              <a:t>and </a:t>
            </a:r>
            <a:r>
              <a:rPr lang="en-US" sz="2400" dirty="0" smtClean="0"/>
              <a:t>A3, then D </a:t>
            </a:r>
            <a:r>
              <a:rPr lang="en-US" sz="2400" dirty="0"/>
              <a:t>and E </a:t>
            </a:r>
            <a:r>
              <a:rPr lang="en-US" sz="2400" dirty="0" smtClean="0"/>
              <a:t> (presence/absence not quantitative)</a:t>
            </a:r>
          </a:p>
          <a:p>
            <a:r>
              <a:rPr lang="en-US" sz="2400" dirty="0" smtClean="0"/>
              <a:t>By </a:t>
            </a:r>
            <a:r>
              <a:rPr lang="en-US" sz="2400" dirty="0"/>
              <a:t>early </a:t>
            </a:r>
            <a:r>
              <a:rPr lang="en-US" sz="2400" dirty="0" smtClean="0"/>
              <a:t>2007 eight </a:t>
            </a:r>
            <a:r>
              <a:rPr lang="en-US" sz="2400" dirty="0"/>
              <a:t>FBIR submissions </a:t>
            </a:r>
            <a:r>
              <a:rPr lang="en-US" sz="2400" dirty="0" smtClean="0"/>
              <a:t>tested positive </a:t>
            </a:r>
            <a:r>
              <a:rPr lang="en-US" sz="2400" dirty="0"/>
              <a:t>for the mutations originally found </a:t>
            </a:r>
            <a:r>
              <a:rPr lang="en-US" sz="2400" dirty="0" smtClean="0"/>
              <a:t>in </a:t>
            </a:r>
            <a:r>
              <a:rPr lang="en-US" sz="2400" dirty="0"/>
              <a:t>anthrax letter evidence. </a:t>
            </a:r>
            <a:endParaRPr lang="en-US" sz="2400" dirty="0" smtClean="0"/>
          </a:p>
          <a:p>
            <a:r>
              <a:rPr lang="en-US" sz="2400" dirty="0" smtClean="0"/>
              <a:t>Using </a:t>
            </a:r>
            <a:r>
              <a:rPr lang="en-US" sz="2400" dirty="0"/>
              <a:t>submission records, investigators determined that these eight samples were derived from a single source identified as RMR-</a:t>
            </a:r>
            <a:r>
              <a:rPr lang="en-US" sz="2400" dirty="0" smtClean="0"/>
              <a:t>1029 </a:t>
            </a:r>
            <a:endParaRPr lang="en-US" sz="2400" dirty="0"/>
          </a:p>
          <a:p>
            <a:pPr lvl="1"/>
            <a:endParaRPr lang="en-US" dirty="0" smtClean="0"/>
          </a:p>
          <a:p>
            <a:pPr lvl="1"/>
            <a:endParaRPr lang="en-GB" dirty="0"/>
          </a:p>
        </p:txBody>
      </p:sp>
    </p:spTree>
    <p:extLst>
      <p:ext uri="{BB962C8B-B14F-4D97-AF65-F5344CB8AC3E}">
        <p14:creationId xmlns:p14="http://schemas.microsoft.com/office/powerpoint/2010/main" val="2418014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Bruce Ivins</a:t>
            </a:r>
            <a:endParaRPr lang="en-GB" dirty="0"/>
          </a:p>
        </p:txBody>
      </p:sp>
      <p:sp>
        <p:nvSpPr>
          <p:cNvPr id="3" name="Content Placeholder 2"/>
          <p:cNvSpPr>
            <a:spLocks noGrp="1"/>
          </p:cNvSpPr>
          <p:nvPr>
            <p:ph sz="quarter" idx="1"/>
          </p:nvPr>
        </p:nvSpPr>
        <p:spPr/>
        <p:txBody>
          <a:bodyPr/>
          <a:lstStyle/>
          <a:p>
            <a:r>
              <a:rPr lang="en-US" sz="1800" dirty="0" smtClean="0"/>
              <a:t>senior </a:t>
            </a:r>
            <a:r>
              <a:rPr lang="en-US" sz="1800" dirty="0"/>
              <a:t>microbiologist in the Bacteriology Division of </a:t>
            </a:r>
            <a:r>
              <a:rPr lang="en-US" sz="1800" dirty="0" smtClean="0"/>
              <a:t>USAMRIID</a:t>
            </a:r>
            <a:r>
              <a:rPr lang="en-US" sz="1800" dirty="0"/>
              <a:t> </a:t>
            </a:r>
            <a:r>
              <a:rPr lang="en-US" sz="1800" dirty="0" smtClean="0"/>
              <a:t>(</a:t>
            </a:r>
            <a:r>
              <a:rPr lang="en-GB" sz="1800" dirty="0"/>
              <a:t>United States Army Medical Research Institute of Infectious </a:t>
            </a:r>
            <a:r>
              <a:rPr lang="en-GB" sz="1800" dirty="0" smtClean="0"/>
              <a:t>Diseases</a:t>
            </a:r>
            <a:r>
              <a:rPr lang="en-US" sz="1800" dirty="0" smtClean="0"/>
              <a:t>), Fort Detrick, Maryland</a:t>
            </a:r>
          </a:p>
          <a:p>
            <a:pPr lvl="1"/>
            <a:r>
              <a:rPr lang="en-US" sz="1500" dirty="0" smtClean="0"/>
              <a:t>leading US expert </a:t>
            </a:r>
            <a:r>
              <a:rPr lang="en-US" sz="1500" dirty="0"/>
              <a:t>in the growth, sporulation, and purification of </a:t>
            </a:r>
            <a:r>
              <a:rPr lang="en-US" sz="1500" i="1" dirty="0"/>
              <a:t>Bacillus anthracis</a:t>
            </a:r>
            <a:r>
              <a:rPr lang="en-US" sz="1500" dirty="0"/>
              <a:t>. </a:t>
            </a:r>
            <a:endParaRPr lang="en-US" sz="1500" dirty="0" smtClean="0"/>
          </a:p>
          <a:p>
            <a:pPr lvl="1"/>
            <a:r>
              <a:rPr lang="en-US" sz="1500" dirty="0" smtClean="0"/>
              <a:t>began </a:t>
            </a:r>
            <a:r>
              <a:rPr lang="en-US" sz="1500" dirty="0"/>
              <a:t>his work with </a:t>
            </a:r>
            <a:r>
              <a:rPr lang="en-US" sz="1500" i="1" dirty="0"/>
              <a:t>Bacillus anthracis </a:t>
            </a:r>
            <a:r>
              <a:rPr lang="en-US" sz="1500" dirty="0"/>
              <a:t>at USAMRIID in 1980. </a:t>
            </a:r>
            <a:endParaRPr lang="en-US" sz="1500" dirty="0" smtClean="0"/>
          </a:p>
          <a:p>
            <a:r>
              <a:rPr lang="en-US" sz="1800" dirty="0" smtClean="0"/>
              <a:t>conducted </a:t>
            </a:r>
            <a:r>
              <a:rPr lang="en-US" sz="1800" dirty="0"/>
              <a:t>and supervised Ames anthrax spore productions for </a:t>
            </a:r>
            <a:r>
              <a:rPr lang="en-US" sz="1800" dirty="0" smtClean="0"/>
              <a:t>&gt;20 years </a:t>
            </a:r>
          </a:p>
          <a:p>
            <a:pPr lvl="1"/>
            <a:r>
              <a:rPr lang="en-US" sz="1500" dirty="0" smtClean="0"/>
              <a:t>extensive </a:t>
            </a:r>
            <a:r>
              <a:rPr lang="en-US" sz="1500" dirty="0"/>
              <a:t>knowledge of various anthrax production </a:t>
            </a:r>
            <a:r>
              <a:rPr lang="en-US" sz="1500" dirty="0" smtClean="0"/>
              <a:t>protocols</a:t>
            </a:r>
          </a:p>
          <a:p>
            <a:pPr lvl="1"/>
            <a:r>
              <a:rPr lang="en-US" sz="1500" dirty="0" smtClean="0"/>
              <a:t>adept </a:t>
            </a:r>
            <a:r>
              <a:rPr lang="en-US" sz="1500" dirty="0"/>
              <a:t>at manipulating anthrax production and purification variables to maximize sporulation and improve the quality of anthrax spore preparations. </a:t>
            </a:r>
            <a:endParaRPr lang="en-US" sz="1500" dirty="0" smtClean="0"/>
          </a:p>
          <a:p>
            <a:pPr lvl="1"/>
            <a:r>
              <a:rPr lang="en-US" sz="1500" dirty="0" smtClean="0"/>
              <a:t>understood </a:t>
            </a:r>
            <a:r>
              <a:rPr lang="en-US" sz="1500" dirty="0"/>
              <a:t>anthrax </a:t>
            </a:r>
            <a:r>
              <a:rPr lang="en-US" sz="1500" dirty="0" err="1"/>
              <a:t>aerosolization</a:t>
            </a:r>
            <a:r>
              <a:rPr lang="en-US" sz="1500" dirty="0"/>
              <a:t> dosage rates and the importance of purity, consistency, and spore particle </a:t>
            </a:r>
            <a:r>
              <a:rPr lang="en-US" sz="1500" dirty="0" smtClean="0"/>
              <a:t>size</a:t>
            </a:r>
          </a:p>
          <a:p>
            <a:r>
              <a:rPr lang="en-US" sz="1800" dirty="0" smtClean="0"/>
              <a:t>produced </a:t>
            </a:r>
            <a:r>
              <a:rPr lang="en-US" sz="1800" dirty="0"/>
              <a:t>large batches of </a:t>
            </a:r>
            <a:r>
              <a:rPr lang="en-US" sz="1800" i="1" dirty="0"/>
              <a:t>Bacillus anthracis </a:t>
            </a:r>
            <a:r>
              <a:rPr lang="en-US" sz="1800" dirty="0"/>
              <a:t>to conduct </a:t>
            </a:r>
            <a:r>
              <a:rPr lang="en-US" sz="1800" dirty="0" smtClean="0"/>
              <a:t>tests </a:t>
            </a:r>
            <a:r>
              <a:rPr lang="en-US" sz="1800" dirty="0"/>
              <a:t>on vaccinated animals, during which they would inhale pre-defined doses of anthrax spores to assess the efficacy of the anthrax vaccine. </a:t>
            </a:r>
            <a:endParaRPr lang="en-GB" sz="1800" dirty="0"/>
          </a:p>
        </p:txBody>
      </p:sp>
    </p:spTree>
    <p:extLst>
      <p:ext uri="{BB962C8B-B14F-4D97-AF65-F5344CB8AC3E}">
        <p14:creationId xmlns:p14="http://schemas.microsoft.com/office/powerpoint/2010/main" val="1223044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04259" y="194860"/>
            <a:ext cx="8700899" cy="3401559"/>
          </a:xfrm>
          <a:prstGeom prst="rect">
            <a:avLst/>
          </a:prstGeom>
        </p:spPr>
      </p:pic>
    </p:spTree>
    <p:extLst>
      <p:ext uri="{BB962C8B-B14F-4D97-AF65-F5344CB8AC3E}">
        <p14:creationId xmlns:p14="http://schemas.microsoft.com/office/powerpoint/2010/main" val="3903913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59209" y="1057511"/>
            <a:ext cx="4170272" cy="3152927"/>
          </a:xfrm>
          <a:prstGeom prst="rect">
            <a:avLst/>
          </a:prstGeom>
          <a:ln w="3175" cmpd="sng">
            <a:solidFill>
              <a:schemeClr val="tx1"/>
            </a:solidFill>
          </a:ln>
        </p:spPr>
      </p:pic>
      <p:pic>
        <p:nvPicPr>
          <p:cNvPr id="5" name="Picture 4"/>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318000" y="2679700"/>
            <a:ext cx="498764" cy="332509"/>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4911666" y="1057511"/>
            <a:ext cx="1926781" cy="1285148"/>
          </a:xfrm>
          <a:prstGeom prst="roundRect">
            <a:avLst>
              <a:gd name="adj" fmla="val 4167"/>
            </a:avLst>
          </a:prstGeom>
          <a:solidFill>
            <a:srgbClr val="FFFFFF"/>
          </a:solidFill>
          <a:ln w="3175" cap="sq" cmpd="sng">
            <a:solidFill>
              <a:srgbClr val="292929"/>
            </a:solidFill>
            <a:miter lim="800000"/>
          </a:ln>
          <a:effectLst/>
          <a:scene3d>
            <a:camera prst="orthographicFront"/>
            <a:lightRig rig="threePt" dir="t">
              <a:rot lat="0" lon="0" rev="2700000"/>
            </a:lightRig>
          </a:scene3d>
          <a:sp3d>
            <a:bevelT h="38100"/>
            <a:contourClr>
              <a:srgbClr val="C0C0C0"/>
            </a:contourClr>
          </a:sp3d>
        </p:spPr>
      </p:pic>
      <p:pic>
        <p:nvPicPr>
          <p:cNvPr id="11" name="Picture 10"/>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6962142" y="1057511"/>
            <a:ext cx="1702447" cy="1285148"/>
          </a:xfrm>
          <a:prstGeom prst="roundRect">
            <a:avLst>
              <a:gd name="adj" fmla="val 4167"/>
            </a:avLst>
          </a:prstGeom>
          <a:solidFill>
            <a:srgbClr val="FFFFFF"/>
          </a:solidFill>
          <a:ln w="3175" cap="sq" cmpd="sng">
            <a:solidFill>
              <a:srgbClr val="292929"/>
            </a:solidFill>
            <a:miter lim="800000"/>
          </a:ln>
          <a:effectLst/>
          <a:scene3d>
            <a:camera prst="orthographicFront"/>
            <a:lightRig rig="threePt" dir="t">
              <a:rot lat="0" lon="0" rev="2700000"/>
            </a:lightRig>
          </a:scene3d>
          <a:sp3d>
            <a:bevelT h="38100"/>
            <a:contourClr>
              <a:srgbClr val="C0C0C0"/>
            </a:contourClr>
          </a:sp3d>
        </p:spPr>
      </p:pic>
      <p:pic>
        <p:nvPicPr>
          <p:cNvPr id="12" name="Picture 11"/>
          <p:cNvPicPr>
            <a:picLocks noChangeAspect="1"/>
          </p:cNvPicPr>
          <p:nvPr/>
        </p:nvPicPr>
        <p:blipFill>
          <a:blip r:embed="rId6"/>
          <a:stretch>
            <a:fillRect/>
          </a:stretch>
        </p:blipFill>
        <p:spPr>
          <a:xfrm>
            <a:off x="5838399" y="2917433"/>
            <a:ext cx="2247486" cy="1859284"/>
          </a:xfrm>
          <a:prstGeom prst="roundRect">
            <a:avLst>
              <a:gd name="adj" fmla="val 4167"/>
            </a:avLst>
          </a:prstGeom>
          <a:solidFill>
            <a:srgbClr val="FFFFFF"/>
          </a:solidFill>
          <a:ln w="3175" cap="sq" cmpd="sng">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3" name="Title 12"/>
          <p:cNvSpPr>
            <a:spLocks noGrp="1"/>
          </p:cNvSpPr>
          <p:nvPr>
            <p:ph type="title"/>
          </p:nvPr>
        </p:nvSpPr>
        <p:spPr/>
        <p:txBody>
          <a:bodyPr/>
          <a:lstStyle/>
          <a:p>
            <a:r>
              <a:rPr lang="en-GB" dirty="0" smtClean="0"/>
              <a:t>Context: Anthrax</a:t>
            </a:r>
            <a:endParaRPr lang="en-GB" dirty="0"/>
          </a:p>
        </p:txBody>
      </p:sp>
      <p:sp>
        <p:nvSpPr>
          <p:cNvPr id="2" name="TextBox 1"/>
          <p:cNvSpPr txBox="1"/>
          <p:nvPr/>
        </p:nvSpPr>
        <p:spPr>
          <a:xfrm>
            <a:off x="6187856" y="2374289"/>
            <a:ext cx="1301182" cy="369332"/>
          </a:xfrm>
          <a:prstGeom prst="rect">
            <a:avLst/>
          </a:prstGeom>
          <a:noFill/>
        </p:spPr>
        <p:txBody>
          <a:bodyPr wrap="none" rtlCol="0">
            <a:spAutoFit/>
          </a:bodyPr>
          <a:lstStyle/>
          <a:p>
            <a:r>
              <a:rPr lang="en-GB" dirty="0" smtClean="0"/>
              <a:t>Cutaneous</a:t>
            </a:r>
            <a:endParaRPr lang="en-GB" dirty="0"/>
          </a:p>
        </p:txBody>
      </p:sp>
      <p:sp>
        <p:nvSpPr>
          <p:cNvPr id="14" name="TextBox 13"/>
          <p:cNvSpPr txBox="1"/>
          <p:nvPr/>
        </p:nvSpPr>
        <p:spPr>
          <a:xfrm>
            <a:off x="6187856" y="4887984"/>
            <a:ext cx="1365428" cy="369332"/>
          </a:xfrm>
          <a:prstGeom prst="rect">
            <a:avLst/>
          </a:prstGeom>
          <a:noFill/>
        </p:spPr>
        <p:txBody>
          <a:bodyPr wrap="none" rtlCol="0">
            <a:spAutoFit/>
          </a:bodyPr>
          <a:lstStyle/>
          <a:p>
            <a:r>
              <a:rPr lang="en-GB" dirty="0" smtClean="0"/>
              <a:t>Inhalational</a:t>
            </a:r>
            <a:endParaRPr lang="en-GB" dirty="0"/>
          </a:p>
        </p:txBody>
      </p:sp>
    </p:spTree>
    <p:extLst>
      <p:ext uri="{BB962C8B-B14F-4D97-AF65-F5344CB8AC3E}">
        <p14:creationId xmlns:p14="http://schemas.microsoft.com/office/powerpoint/2010/main" val="75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0"/>
            <a:ext cx="9144000" cy="2308807"/>
          </a:xfrm>
          <a:prstGeom prst="rect">
            <a:avLst/>
          </a:prstGeom>
        </p:spPr>
      </p:pic>
      <p:pic>
        <p:nvPicPr>
          <p:cNvPr id="6" name="Picture 5"/>
          <p:cNvPicPr>
            <a:picLocks noChangeAspect="1"/>
          </p:cNvPicPr>
          <p:nvPr/>
        </p:nvPicPr>
        <p:blipFill>
          <a:blip r:embed="rId3"/>
          <a:stretch>
            <a:fillRect/>
          </a:stretch>
        </p:blipFill>
        <p:spPr>
          <a:xfrm>
            <a:off x="0" y="2611656"/>
            <a:ext cx="9144000" cy="1035844"/>
          </a:xfrm>
          <a:prstGeom prst="rect">
            <a:avLst/>
          </a:prstGeom>
        </p:spPr>
      </p:pic>
      <p:pic>
        <p:nvPicPr>
          <p:cNvPr id="7" name="Picture 6"/>
          <p:cNvPicPr>
            <a:picLocks noChangeAspect="1"/>
          </p:cNvPicPr>
          <p:nvPr/>
        </p:nvPicPr>
        <p:blipFill>
          <a:blip r:embed="rId4"/>
          <a:stretch>
            <a:fillRect/>
          </a:stretch>
        </p:blipFill>
        <p:spPr>
          <a:xfrm>
            <a:off x="0" y="3533764"/>
            <a:ext cx="9144000" cy="2013098"/>
          </a:xfrm>
          <a:prstGeom prst="rect">
            <a:avLst/>
          </a:prstGeom>
        </p:spPr>
      </p:pic>
    </p:spTree>
    <p:extLst>
      <p:ext uri="{BB962C8B-B14F-4D97-AF65-F5344CB8AC3E}">
        <p14:creationId xmlns:p14="http://schemas.microsoft.com/office/powerpoint/2010/main" val="243358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473200"/>
            <a:ext cx="9144000" cy="2763489"/>
          </a:xfrm>
          <a:prstGeom prst="rect">
            <a:avLst/>
          </a:prstGeom>
        </p:spPr>
      </p:pic>
    </p:spTree>
    <p:extLst>
      <p:ext uri="{BB962C8B-B14F-4D97-AF65-F5344CB8AC3E}">
        <p14:creationId xmlns:p14="http://schemas.microsoft.com/office/powerpoint/2010/main" val="1736797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876300"/>
            <a:ext cx="9144000" cy="3961718"/>
          </a:xfrm>
          <a:prstGeom prst="rect">
            <a:avLst/>
          </a:prstGeom>
        </p:spPr>
      </p:pic>
    </p:spTree>
    <p:extLst>
      <p:ext uri="{BB962C8B-B14F-4D97-AF65-F5344CB8AC3E}">
        <p14:creationId xmlns:p14="http://schemas.microsoft.com/office/powerpoint/2010/main" val="2299247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Gödel, Escher, Bach</a:t>
            </a:r>
            <a:endParaRPr lang="en-GB" dirty="0"/>
          </a:p>
        </p:txBody>
      </p:sp>
      <p:sp>
        <p:nvSpPr>
          <p:cNvPr id="3" name="Content Placeholder 2"/>
          <p:cNvSpPr>
            <a:spLocks noGrp="1"/>
          </p:cNvSpPr>
          <p:nvPr>
            <p:ph sz="quarter" idx="1"/>
          </p:nvPr>
        </p:nvSpPr>
        <p:spPr>
          <a:xfrm>
            <a:off x="457200" y="1016000"/>
            <a:ext cx="4774713" cy="4114800"/>
          </a:xfrm>
        </p:spPr>
        <p:txBody>
          <a:bodyPr/>
          <a:lstStyle/>
          <a:p>
            <a:r>
              <a:rPr lang="en-US" sz="2000" dirty="0" smtClean="0"/>
              <a:t>difficult </a:t>
            </a:r>
            <a:r>
              <a:rPr lang="en-US" sz="2000" dirty="0"/>
              <a:t>to summarize what </a:t>
            </a:r>
            <a:r>
              <a:rPr lang="en-US" sz="2000" dirty="0" smtClean="0"/>
              <a:t>book </a:t>
            </a:r>
            <a:r>
              <a:rPr lang="en-US" sz="2000" dirty="0"/>
              <a:t>is about </a:t>
            </a:r>
            <a:endParaRPr lang="en-US" sz="2000" dirty="0" smtClean="0"/>
          </a:p>
          <a:p>
            <a:r>
              <a:rPr lang="en-US" sz="2000" dirty="0" smtClean="0"/>
              <a:t>basic premise: there </a:t>
            </a:r>
            <a:r>
              <a:rPr lang="en-US" sz="2000" dirty="0"/>
              <a:t>are surface meanings (the “frame message”) and then there are meanings within mathematics (</a:t>
            </a:r>
            <a:r>
              <a:rPr lang="en-US" sz="2000" dirty="0" err="1"/>
              <a:t>Godel</a:t>
            </a:r>
            <a:r>
              <a:rPr lang="en-US" sz="2000" dirty="0"/>
              <a:t>), art (Escher), and music (Bach) that are hidden (the “inner message”) </a:t>
            </a:r>
            <a:endParaRPr lang="en-US" sz="2000" dirty="0" smtClean="0"/>
          </a:p>
          <a:p>
            <a:r>
              <a:rPr lang="en-US" sz="2000" dirty="0"/>
              <a:t>numerous pages of puzzles, theorems, and other challenges to the reader, some of which someone, in what appears to be the handwriting of Dr. Ivins, actually tried to decipher on the pages of the book itself. </a:t>
            </a:r>
          </a:p>
          <a:p>
            <a:endParaRPr lang="en-US" sz="2000" dirty="0"/>
          </a:p>
          <a:p>
            <a:endParaRPr lang="en-GB" sz="2000" dirty="0"/>
          </a:p>
        </p:txBody>
      </p:sp>
      <p:pic>
        <p:nvPicPr>
          <p:cNvPr id="4" name="Picture 3"/>
          <p:cNvPicPr>
            <a:picLocks noChangeAspect="1"/>
          </p:cNvPicPr>
          <p:nvPr/>
        </p:nvPicPr>
        <p:blipFill>
          <a:blip r:embed="rId2"/>
          <a:stretch>
            <a:fillRect/>
          </a:stretch>
        </p:blipFill>
        <p:spPr>
          <a:xfrm>
            <a:off x="5933292" y="508508"/>
            <a:ext cx="2152653" cy="322897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4248422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Linguistic clues?</a:t>
            </a:r>
            <a:endParaRPr lang="en-GB" dirty="0"/>
          </a:p>
        </p:txBody>
      </p:sp>
      <p:pic>
        <p:nvPicPr>
          <p:cNvPr id="4" name="Picture 3"/>
          <p:cNvPicPr>
            <a:picLocks noChangeAspect="1"/>
          </p:cNvPicPr>
          <p:nvPr/>
        </p:nvPicPr>
        <p:blipFill>
          <a:blip r:embed="rId2"/>
          <a:stretch>
            <a:fillRect/>
          </a:stretch>
        </p:blipFill>
        <p:spPr>
          <a:xfrm>
            <a:off x="0" y="1049129"/>
            <a:ext cx="5555530" cy="3549366"/>
          </a:xfrm>
          <a:prstGeom prst="rect">
            <a:avLst/>
          </a:prstGeom>
        </p:spPr>
      </p:pic>
      <p:pic>
        <p:nvPicPr>
          <p:cNvPr id="7" name="Picture 6"/>
          <p:cNvPicPr>
            <a:picLocks noChangeAspect="1"/>
          </p:cNvPicPr>
          <p:nvPr/>
        </p:nvPicPr>
        <p:blipFill>
          <a:blip r:embed="rId3"/>
          <a:stretch>
            <a:fillRect/>
          </a:stretch>
        </p:blipFill>
        <p:spPr>
          <a:xfrm>
            <a:off x="4776461" y="3326641"/>
            <a:ext cx="4291715" cy="1779606"/>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985761" y="338308"/>
            <a:ext cx="2701039" cy="2808259"/>
          </a:xfrm>
          <a:prstGeom prst="rect">
            <a:avLst/>
          </a:prstGeom>
        </p:spPr>
      </p:pic>
    </p:spTree>
    <p:extLst>
      <p:ext uri="{BB962C8B-B14F-4D97-AF65-F5344CB8AC3E}">
        <p14:creationId xmlns:p14="http://schemas.microsoft.com/office/powerpoint/2010/main" val="3713038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Linguistic clues: FNY</a:t>
            </a:r>
            <a:endParaRPr lang="en-GB" dirty="0"/>
          </a:p>
        </p:txBody>
      </p:sp>
      <p:sp>
        <p:nvSpPr>
          <p:cNvPr id="3" name="Content Placeholder 2"/>
          <p:cNvSpPr>
            <a:spLocks noGrp="1"/>
          </p:cNvSpPr>
          <p:nvPr>
            <p:ph sz="quarter" idx="1"/>
          </p:nvPr>
        </p:nvSpPr>
        <p:spPr>
          <a:xfrm>
            <a:off x="457200" y="1016000"/>
            <a:ext cx="8385870" cy="4114800"/>
          </a:xfrm>
        </p:spPr>
        <p:txBody>
          <a:bodyPr/>
          <a:lstStyle/>
          <a:p>
            <a:r>
              <a:rPr lang="en-US" sz="2000" dirty="0" smtClean="0"/>
              <a:t>code in the letters sent to Tom Brokaw and the New York Post</a:t>
            </a:r>
          </a:p>
          <a:p>
            <a:pPr lvl="1"/>
            <a:r>
              <a:rPr lang="en-US" sz="1700" dirty="0" smtClean="0"/>
              <a:t>both in NYC</a:t>
            </a:r>
          </a:p>
          <a:p>
            <a:r>
              <a:rPr lang="en-US" sz="2000" dirty="0" smtClean="0"/>
              <a:t>according </a:t>
            </a:r>
            <a:r>
              <a:rPr lang="en-US" sz="2000" dirty="0"/>
              <a:t>to </a:t>
            </a:r>
            <a:r>
              <a:rPr lang="en-US" sz="2000" dirty="0" smtClean="0"/>
              <a:t>witnesses </a:t>
            </a:r>
            <a:r>
              <a:rPr lang="en-US" sz="2000" dirty="0"/>
              <a:t>who knew him </a:t>
            </a:r>
            <a:r>
              <a:rPr lang="en-US" sz="2000" dirty="0" smtClean="0"/>
              <a:t>Ivins had </a:t>
            </a:r>
            <a:r>
              <a:rPr lang="en-US" sz="2000" dirty="0"/>
              <a:t>a deep hatred for New </a:t>
            </a:r>
            <a:r>
              <a:rPr lang="en-US" sz="2000" dirty="0" smtClean="0"/>
              <a:t>York</a:t>
            </a:r>
          </a:p>
          <a:p>
            <a:pPr lvl="1"/>
            <a:r>
              <a:rPr lang="en-US" sz="1700" dirty="0" smtClean="0"/>
              <a:t>in </a:t>
            </a:r>
            <a:r>
              <a:rPr lang="en-US" sz="1700" dirty="0"/>
              <a:t>the aftermath of 9/11, </a:t>
            </a:r>
            <a:r>
              <a:rPr lang="en-US" sz="1700" dirty="0" smtClean="0"/>
              <a:t>he sent an </a:t>
            </a:r>
            <a:r>
              <a:rPr lang="en-US" sz="1700" dirty="0"/>
              <a:t>e-mail where he essentially accused “typical” New Yorkers of overplaying the tragedy and seeking attention, wondering “what about those folks in Oklahoma City, they deserve sympathy too.” </a:t>
            </a:r>
            <a:endParaRPr lang="en-US" sz="1700" dirty="0" smtClean="0"/>
          </a:p>
          <a:p>
            <a:r>
              <a:rPr lang="en-US" sz="2000" dirty="0" smtClean="0"/>
              <a:t>he strongly </a:t>
            </a:r>
            <a:r>
              <a:rPr lang="en-US" sz="2000" dirty="0"/>
              <a:t>associated </a:t>
            </a:r>
            <a:r>
              <a:rPr lang="en-US" sz="2000" dirty="0" smtClean="0"/>
              <a:t>a female former colleague with </a:t>
            </a:r>
            <a:r>
              <a:rPr lang="en-US" sz="2000" dirty="0"/>
              <a:t>New York, so this reference may </a:t>
            </a:r>
            <a:r>
              <a:rPr lang="en-US" sz="2000" dirty="0" smtClean="0"/>
              <a:t>have </a:t>
            </a:r>
            <a:r>
              <a:rPr lang="en-US" sz="2000" dirty="0"/>
              <a:t>been directed at her. </a:t>
            </a:r>
            <a:endParaRPr lang="en-US" sz="2000" dirty="0" smtClean="0"/>
          </a:p>
          <a:p>
            <a:pPr lvl="1"/>
            <a:r>
              <a:rPr lang="en-US" sz="1700" dirty="0" smtClean="0"/>
              <a:t>his </a:t>
            </a:r>
            <a:r>
              <a:rPr lang="en-US" sz="1700" dirty="0"/>
              <a:t>communications </a:t>
            </a:r>
            <a:r>
              <a:rPr lang="en-US" sz="1700" dirty="0" smtClean="0"/>
              <a:t>to that colleague when </a:t>
            </a:r>
            <a:r>
              <a:rPr lang="en-US" sz="1700" dirty="0"/>
              <a:t>she worked at USAMRIID and in the years that followed were replete with references to the New York Yankees, her favorite baseball team, not always in the kindest of terms. </a:t>
            </a:r>
            <a:endParaRPr lang="en-US" sz="1700" dirty="0" smtClean="0"/>
          </a:p>
          <a:p>
            <a:endParaRPr lang="en-GB" dirty="0"/>
          </a:p>
        </p:txBody>
      </p:sp>
    </p:spTree>
    <p:extLst>
      <p:ext uri="{BB962C8B-B14F-4D97-AF65-F5344CB8AC3E}">
        <p14:creationId xmlns:p14="http://schemas.microsoft.com/office/powerpoint/2010/main" val="779117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34961"/>
            <a:ext cx="8255428" cy="4330053"/>
          </a:xfrm>
          <a:prstGeom prst="rect">
            <a:avLst/>
          </a:prstGeom>
        </p:spPr>
      </p:pic>
      <p:pic>
        <p:nvPicPr>
          <p:cNvPr id="3" name="Picture 2"/>
          <p:cNvPicPr>
            <a:picLocks noChangeAspect="1"/>
          </p:cNvPicPr>
          <p:nvPr/>
        </p:nvPicPr>
        <p:blipFill>
          <a:blip r:embed="rId3"/>
          <a:stretch>
            <a:fillRect/>
          </a:stretch>
        </p:blipFill>
        <p:spPr>
          <a:xfrm>
            <a:off x="322256" y="4313590"/>
            <a:ext cx="8236471" cy="1320770"/>
          </a:xfrm>
          <a:prstGeom prst="rect">
            <a:avLst/>
          </a:prstGeom>
        </p:spPr>
      </p:pic>
    </p:spTree>
    <p:extLst>
      <p:ext uri="{BB962C8B-B14F-4D97-AF65-F5344CB8AC3E}">
        <p14:creationId xmlns:p14="http://schemas.microsoft.com/office/powerpoint/2010/main" val="1432007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52114" y="94776"/>
            <a:ext cx="4555430" cy="5108433"/>
          </a:xfrm>
          <a:prstGeom prst="rect">
            <a:avLst/>
          </a:prstGeom>
        </p:spPr>
      </p:pic>
      <p:pic>
        <p:nvPicPr>
          <p:cNvPr id="4" name="Picture 3"/>
          <p:cNvPicPr>
            <a:picLocks noChangeAspect="1"/>
          </p:cNvPicPr>
          <p:nvPr/>
        </p:nvPicPr>
        <p:blipFill>
          <a:blip r:embed="rId3"/>
          <a:stretch>
            <a:fillRect/>
          </a:stretch>
        </p:blipFill>
        <p:spPr>
          <a:xfrm>
            <a:off x="4492620" y="428844"/>
            <a:ext cx="4395503" cy="721967"/>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475520" y="789828"/>
            <a:ext cx="2739626" cy="3661544"/>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2" name="TextBox 1"/>
          <p:cNvSpPr txBox="1"/>
          <p:nvPr/>
        </p:nvSpPr>
        <p:spPr>
          <a:xfrm>
            <a:off x="4943752" y="4556878"/>
            <a:ext cx="4008504" cy="646331"/>
          </a:xfrm>
          <a:prstGeom prst="rect">
            <a:avLst/>
          </a:prstGeom>
          <a:noFill/>
        </p:spPr>
        <p:txBody>
          <a:bodyPr wrap="none" rtlCol="0">
            <a:spAutoFit/>
          </a:bodyPr>
          <a:lstStyle/>
          <a:p>
            <a:r>
              <a:rPr lang="en-GB" dirty="0" smtClean="0"/>
              <a:t>FBI closes the case on Feb 19, 2010; </a:t>
            </a:r>
          </a:p>
          <a:p>
            <a:r>
              <a:rPr lang="en-GB" dirty="0" smtClean="0"/>
              <a:t>releases investigative summary</a:t>
            </a:r>
            <a:endParaRPr lang="en-GB" dirty="0"/>
          </a:p>
        </p:txBody>
      </p:sp>
    </p:spTree>
    <p:extLst>
      <p:ext uri="{BB962C8B-B14F-4D97-AF65-F5344CB8AC3E}">
        <p14:creationId xmlns:p14="http://schemas.microsoft.com/office/powerpoint/2010/main" val="55748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And so??</a:t>
            </a:r>
            <a:endParaRPr lang="en-GB" dirty="0"/>
          </a:p>
        </p:txBody>
      </p:sp>
      <p:sp>
        <p:nvSpPr>
          <p:cNvPr id="3" name="Content Placeholder 2"/>
          <p:cNvSpPr>
            <a:spLocks noGrp="1"/>
          </p:cNvSpPr>
          <p:nvPr>
            <p:ph sz="quarter" idx="1"/>
          </p:nvPr>
        </p:nvSpPr>
        <p:spPr>
          <a:xfrm>
            <a:off x="457200" y="1016000"/>
            <a:ext cx="4041648" cy="1438701"/>
          </a:xfrm>
        </p:spPr>
        <p:txBody>
          <a:bodyPr/>
          <a:lstStyle/>
          <a:p>
            <a:r>
              <a:rPr lang="en-GB" dirty="0" smtClean="0"/>
              <a:t>Bruce Ivins was innocent and hounded to his death by the FB?</a:t>
            </a:r>
          </a:p>
          <a:p>
            <a:r>
              <a:rPr lang="en-GB" dirty="0"/>
              <a:t>Bruce Ivins alone was guilty of mass murder but denied his victims their day in court</a:t>
            </a:r>
            <a:r>
              <a:rPr lang="en-GB" dirty="0" smtClean="0"/>
              <a:t>?</a:t>
            </a:r>
          </a:p>
          <a:p>
            <a:r>
              <a:rPr lang="en-GB" dirty="0"/>
              <a:t>Bruce Ivins was part of a wider conspiracy?</a:t>
            </a:r>
          </a:p>
          <a:p>
            <a:endParaRPr lang="en-GB" dirty="0"/>
          </a:p>
          <a:p>
            <a:endParaRPr lang="en-GB" dirty="0" smtClean="0"/>
          </a:p>
          <a:p>
            <a:endParaRPr lang="en-GB" dirty="0"/>
          </a:p>
          <a:p>
            <a:endParaRPr lang="en-GB" dirty="0"/>
          </a:p>
        </p:txBody>
      </p:sp>
      <p:sp>
        <p:nvSpPr>
          <p:cNvPr id="4" name="Content Placeholder 3"/>
          <p:cNvSpPr>
            <a:spLocks noGrp="1"/>
          </p:cNvSpPr>
          <p:nvPr>
            <p:ph sz="quarter" idx="2"/>
          </p:nvPr>
        </p:nvSpPr>
        <p:spPr/>
        <p:txBody>
          <a:bodyPr/>
          <a:lstStyle/>
          <a:p>
            <a:r>
              <a:rPr lang="en-GB" dirty="0"/>
              <a:t>Not Guilty</a:t>
            </a:r>
          </a:p>
          <a:p>
            <a:r>
              <a:rPr lang="en-GB" dirty="0"/>
              <a:t>Not Proven</a:t>
            </a:r>
          </a:p>
          <a:p>
            <a:r>
              <a:rPr lang="en-GB" dirty="0" smtClean="0"/>
              <a:t>Guilty</a:t>
            </a:r>
          </a:p>
          <a:p>
            <a:pPr lvl="1"/>
            <a:r>
              <a:rPr lang="en-GB" dirty="0"/>
              <a:t>On the balance of probability </a:t>
            </a:r>
          </a:p>
          <a:p>
            <a:pPr lvl="1"/>
            <a:r>
              <a:rPr lang="en-GB" dirty="0"/>
              <a:t>or beyond reasonable doubt?</a:t>
            </a:r>
          </a:p>
          <a:p>
            <a:endParaRPr lang="en-GB" dirty="0"/>
          </a:p>
          <a:p>
            <a:endParaRPr lang="en-GB" dirty="0"/>
          </a:p>
        </p:txBody>
      </p:sp>
      <p:sp>
        <p:nvSpPr>
          <p:cNvPr id="6" name="TextBox 5"/>
          <p:cNvSpPr txBox="1"/>
          <p:nvPr/>
        </p:nvSpPr>
        <p:spPr>
          <a:xfrm>
            <a:off x="4805399" y="4552227"/>
            <a:ext cx="2314456" cy="584776"/>
          </a:xfrm>
          <a:prstGeom prst="rect">
            <a:avLst/>
          </a:prstGeom>
          <a:noFill/>
        </p:spPr>
        <p:txBody>
          <a:bodyPr wrap="none" rtlCol="0">
            <a:spAutoFit/>
          </a:bodyPr>
          <a:lstStyle/>
          <a:p>
            <a:r>
              <a:rPr lang="en-GB" sz="3200" dirty="0" smtClean="0"/>
              <a:t>You decide!</a:t>
            </a:r>
            <a:endParaRPr lang="en-GB" sz="3200" dirty="0"/>
          </a:p>
        </p:txBody>
      </p:sp>
    </p:spTree>
    <p:extLst>
      <p:ext uri="{BB962C8B-B14F-4D97-AF65-F5344CB8AC3E}">
        <p14:creationId xmlns:p14="http://schemas.microsoft.com/office/powerpoint/2010/main" val="2790659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Conclusions</a:t>
            </a:r>
            <a:endParaRPr lang="en-GB" dirty="0"/>
          </a:p>
        </p:txBody>
      </p:sp>
      <p:sp>
        <p:nvSpPr>
          <p:cNvPr id="5" name="Content Placeholder 4"/>
          <p:cNvSpPr>
            <a:spLocks noGrp="1"/>
          </p:cNvSpPr>
          <p:nvPr>
            <p:ph sz="quarter" idx="1"/>
          </p:nvPr>
        </p:nvSpPr>
        <p:spPr>
          <a:xfrm>
            <a:off x="457201" y="1016000"/>
            <a:ext cx="2869614" cy="4114800"/>
          </a:xfrm>
        </p:spPr>
        <p:txBody>
          <a:bodyPr/>
          <a:lstStyle/>
          <a:p>
            <a:r>
              <a:rPr lang="en-GB" sz="1800" dirty="0" smtClean="0"/>
              <a:t>Amerithrax provided an interesting and innovative test case for microbial genomics in general and for forensic microbiology in particular.</a:t>
            </a:r>
          </a:p>
          <a:p>
            <a:r>
              <a:rPr lang="en-GB" sz="1800" dirty="0" smtClean="0"/>
              <a:t>We would do it differently nowadays, but precedent remains valuable</a:t>
            </a:r>
          </a:p>
          <a:p>
            <a:endParaRPr lang="en-GB" sz="1800" dirty="0"/>
          </a:p>
          <a:p>
            <a:r>
              <a:rPr lang="en-GB" sz="1800" dirty="0" smtClean="0"/>
              <a:t>Further viewing </a:t>
            </a:r>
            <a:endParaRPr lang="en-GB" sz="1800" dirty="0"/>
          </a:p>
          <a:p>
            <a:pPr lvl="1"/>
            <a:r>
              <a:rPr lang="en-GB" sz="1600" dirty="0"/>
              <a:t>https://</a:t>
            </a:r>
            <a:r>
              <a:rPr lang="en-GB" sz="1600" dirty="0" err="1"/>
              <a:t>www.netflix.com</a:t>
            </a:r>
            <a:r>
              <a:rPr lang="en-GB" sz="1600" dirty="0"/>
              <a:t>/title/81213109</a:t>
            </a:r>
          </a:p>
        </p:txBody>
      </p:sp>
      <p:pic>
        <p:nvPicPr>
          <p:cNvPr id="6" name="Picture 5"/>
          <p:cNvPicPr>
            <a:picLocks noChangeAspect="1"/>
          </p:cNvPicPr>
          <p:nvPr/>
        </p:nvPicPr>
        <p:blipFill>
          <a:blip r:embed="rId2"/>
          <a:stretch>
            <a:fillRect/>
          </a:stretch>
        </p:blipFill>
        <p:spPr>
          <a:xfrm>
            <a:off x="3720145" y="1177120"/>
            <a:ext cx="5063876" cy="3648881"/>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625023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dirty="0" smtClean="0"/>
              <a:t>Context: September 11 2001</a:t>
            </a:r>
          </a:p>
        </p:txBody>
      </p:sp>
      <p:pic>
        <p:nvPicPr>
          <p:cNvPr id="2" name="Picture 1"/>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652713" y="1151529"/>
            <a:ext cx="3620451" cy="2715338"/>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4" name="Picture 3"/>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23547" y="1419995"/>
            <a:ext cx="2328206" cy="3244938"/>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5" name="Picture 4"/>
          <p:cNvPicPr>
            <a:picLocks noChangeAspect="1"/>
          </p:cNvPicPr>
          <p:nvPr/>
        </p:nvPicPr>
        <p:blipFill>
          <a:blip r:embed="rId4"/>
          <a:stretch>
            <a:fillRect/>
          </a:stretch>
        </p:blipFill>
        <p:spPr>
          <a:xfrm>
            <a:off x="6093080" y="1832687"/>
            <a:ext cx="2794000" cy="24003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577505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 few weeks later...</a:t>
            </a:r>
            <a:endParaRPr lang="en-GB" dirty="0"/>
          </a:p>
        </p:txBody>
      </p:sp>
      <p:pic>
        <p:nvPicPr>
          <p:cNvPr id="4" name="Picture 3"/>
          <p:cNvPicPr>
            <a:picLocks noChangeAspect="1"/>
          </p:cNvPicPr>
          <p:nvPr/>
        </p:nvPicPr>
        <p:blipFill>
          <a:blip r:embed="rId2"/>
          <a:stretch>
            <a:fillRect/>
          </a:stretch>
        </p:blipFill>
        <p:spPr>
          <a:xfrm>
            <a:off x="871821" y="1073814"/>
            <a:ext cx="2663511" cy="313567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5" name="Picture 4"/>
          <p:cNvPicPr>
            <a:picLocks noChangeAspect="1"/>
          </p:cNvPicPr>
          <p:nvPr/>
        </p:nvPicPr>
        <p:blipFill>
          <a:blip r:embed="rId3"/>
          <a:stretch>
            <a:fillRect/>
          </a:stretch>
        </p:blipFill>
        <p:spPr>
          <a:xfrm>
            <a:off x="4299316" y="1073814"/>
            <a:ext cx="2847174" cy="296364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037930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047060" y="2510995"/>
            <a:ext cx="2302940" cy="2539814"/>
          </a:xfrm>
          <a:prstGeom prst="rect">
            <a:avLst/>
          </a:prstGeom>
        </p:spPr>
      </p:pic>
      <p:sp>
        <p:nvSpPr>
          <p:cNvPr id="2" name="Title 1"/>
          <p:cNvSpPr>
            <a:spLocks noGrp="1"/>
          </p:cNvSpPr>
          <p:nvPr>
            <p:ph type="title"/>
          </p:nvPr>
        </p:nvSpPr>
        <p:spPr/>
        <p:txBody>
          <a:bodyPr/>
          <a:lstStyle/>
          <a:p>
            <a:r>
              <a:rPr lang="en-GB" dirty="0" smtClean="0"/>
              <a:t>The letters</a:t>
            </a:r>
            <a:endParaRPr lang="en-GB" dirty="0"/>
          </a:p>
        </p:txBody>
      </p:sp>
      <p:sp>
        <p:nvSpPr>
          <p:cNvPr id="3" name="Content Placeholder 2"/>
          <p:cNvSpPr>
            <a:spLocks noGrp="1"/>
          </p:cNvSpPr>
          <p:nvPr>
            <p:ph sz="quarter" idx="1"/>
          </p:nvPr>
        </p:nvSpPr>
        <p:spPr>
          <a:xfrm>
            <a:off x="153900" y="1016000"/>
            <a:ext cx="5523483" cy="4114800"/>
          </a:xfrm>
        </p:spPr>
        <p:txBody>
          <a:bodyPr/>
          <a:lstStyle/>
          <a:p>
            <a:r>
              <a:rPr lang="en-GB" sz="2000" dirty="0" smtClean="0"/>
              <a:t>18 September: </a:t>
            </a:r>
          </a:p>
          <a:p>
            <a:pPr lvl="1"/>
            <a:r>
              <a:rPr lang="en-GB" sz="1800" dirty="0" smtClean="0"/>
              <a:t>Four </a:t>
            </a:r>
            <a:r>
              <a:rPr lang="en-GB" sz="1800" dirty="0"/>
              <a:t>letters </a:t>
            </a:r>
            <a:r>
              <a:rPr lang="en-GB" sz="1800" dirty="0" smtClean="0"/>
              <a:t>mailed to </a:t>
            </a:r>
            <a:r>
              <a:rPr lang="en-GB" sz="1800" dirty="0"/>
              <a:t>New York </a:t>
            </a:r>
            <a:r>
              <a:rPr lang="en-GB" sz="1800" dirty="0" smtClean="0"/>
              <a:t>City</a:t>
            </a:r>
          </a:p>
          <a:p>
            <a:pPr lvl="2"/>
            <a:r>
              <a:rPr lang="en-GB" sz="1600" dirty="0" smtClean="0"/>
              <a:t>ABC </a:t>
            </a:r>
            <a:r>
              <a:rPr lang="en-GB" sz="1600" dirty="0"/>
              <a:t>News, CBS News, NBC </a:t>
            </a:r>
            <a:r>
              <a:rPr lang="en-GB" sz="1600" dirty="0" smtClean="0"/>
              <a:t>News, New </a:t>
            </a:r>
            <a:r>
              <a:rPr lang="en-GB" sz="1600" dirty="0"/>
              <a:t>York </a:t>
            </a:r>
            <a:r>
              <a:rPr lang="en-GB" sz="1600" dirty="0" smtClean="0"/>
              <a:t>Post </a:t>
            </a:r>
          </a:p>
          <a:p>
            <a:pPr lvl="1"/>
            <a:r>
              <a:rPr lang="en-GB" sz="1800" dirty="0" smtClean="0"/>
              <a:t>One letter mailed to Boca </a:t>
            </a:r>
            <a:r>
              <a:rPr lang="en-GB" sz="1800" dirty="0"/>
              <a:t>Raton, </a:t>
            </a:r>
            <a:r>
              <a:rPr lang="en-GB" sz="1800" dirty="0" smtClean="0"/>
              <a:t>Florida</a:t>
            </a:r>
          </a:p>
          <a:p>
            <a:pPr lvl="2"/>
            <a:r>
              <a:rPr lang="en-GB" sz="1600" dirty="0"/>
              <a:t>National Enquirer/AMI </a:t>
            </a:r>
            <a:endParaRPr lang="en-GB" sz="1600" dirty="0" smtClean="0"/>
          </a:p>
          <a:p>
            <a:pPr lvl="1"/>
            <a:r>
              <a:rPr lang="en-GB" sz="1800" dirty="0" smtClean="0"/>
              <a:t>Contained course brown materia</a:t>
            </a:r>
            <a:r>
              <a:rPr lang="en-GB" sz="1800" dirty="0"/>
              <a:t>l</a:t>
            </a:r>
            <a:endParaRPr lang="en-GB" sz="1800" dirty="0" smtClean="0"/>
          </a:p>
          <a:p>
            <a:r>
              <a:rPr lang="en-GB" sz="2000" dirty="0" smtClean="0"/>
              <a:t>9 October</a:t>
            </a:r>
          </a:p>
          <a:p>
            <a:pPr lvl="1"/>
            <a:r>
              <a:rPr lang="en-GB" sz="1800" dirty="0" smtClean="0"/>
              <a:t>Two </a:t>
            </a:r>
            <a:r>
              <a:rPr lang="en-GB" sz="1800" dirty="0"/>
              <a:t>letters </a:t>
            </a:r>
            <a:r>
              <a:rPr lang="en-GB" sz="1800" dirty="0" smtClean="0"/>
              <a:t>mailed to U.S</a:t>
            </a:r>
            <a:r>
              <a:rPr lang="en-GB" sz="1800" dirty="0"/>
              <a:t>. </a:t>
            </a:r>
            <a:r>
              <a:rPr lang="en-GB" sz="1800" dirty="0" smtClean="0"/>
              <a:t>Senators</a:t>
            </a:r>
          </a:p>
          <a:p>
            <a:pPr lvl="2"/>
            <a:r>
              <a:rPr lang="en-GB" sz="1600" dirty="0" smtClean="0"/>
              <a:t>Tom </a:t>
            </a:r>
            <a:r>
              <a:rPr lang="en-GB" sz="1600" dirty="0"/>
              <a:t>Daschle </a:t>
            </a:r>
            <a:r>
              <a:rPr lang="en-GB" sz="1600" dirty="0" smtClean="0"/>
              <a:t>(South Dakota) </a:t>
            </a:r>
          </a:p>
          <a:p>
            <a:pPr lvl="2"/>
            <a:r>
              <a:rPr lang="en-GB" sz="1600" dirty="0" smtClean="0"/>
              <a:t>Patrick </a:t>
            </a:r>
            <a:r>
              <a:rPr lang="en-GB" sz="1600" dirty="0"/>
              <a:t>Leahy </a:t>
            </a:r>
            <a:r>
              <a:rPr lang="en-GB" sz="1600" dirty="0" smtClean="0"/>
              <a:t>(Vermont). </a:t>
            </a:r>
          </a:p>
          <a:p>
            <a:pPr lvl="1"/>
            <a:r>
              <a:rPr lang="en-GB" sz="1800" dirty="0" smtClean="0"/>
              <a:t>Contained fine powder</a:t>
            </a:r>
            <a:endParaRPr lang="en-GB" sz="1800" dirty="0"/>
          </a:p>
        </p:txBody>
      </p:sp>
      <p:pic>
        <p:nvPicPr>
          <p:cNvPr id="4" name="Picture 3"/>
          <p:cNvPicPr>
            <a:picLocks noChangeAspect="1"/>
          </p:cNvPicPr>
          <p:nvPr/>
        </p:nvPicPr>
        <p:blipFill>
          <a:blip r:embed="rId3"/>
          <a:stretch>
            <a:fillRect/>
          </a:stretch>
        </p:blipFill>
        <p:spPr>
          <a:xfrm>
            <a:off x="6350000" y="3226179"/>
            <a:ext cx="2794000" cy="16256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5" name="Picture 4"/>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360318" y="69908"/>
            <a:ext cx="3580353" cy="1774439"/>
          </a:xfrm>
          <a:prstGeom prst="rect">
            <a:avLst/>
          </a:prstGeom>
        </p:spPr>
      </p:pic>
    </p:spTree>
    <p:extLst>
      <p:ext uri="{BB962C8B-B14F-4D97-AF65-F5344CB8AC3E}">
        <p14:creationId xmlns:p14="http://schemas.microsoft.com/office/powerpoint/2010/main" val="1236763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victims</a:t>
            </a:r>
            <a:endParaRPr lang="en-GB" dirty="0"/>
          </a:p>
        </p:txBody>
      </p:sp>
      <p:sp>
        <p:nvSpPr>
          <p:cNvPr id="3" name="Content Placeholder 2"/>
          <p:cNvSpPr>
            <a:spLocks noGrp="1"/>
          </p:cNvSpPr>
          <p:nvPr>
            <p:ph sz="quarter" idx="1"/>
          </p:nvPr>
        </p:nvSpPr>
        <p:spPr/>
        <p:txBody>
          <a:bodyPr/>
          <a:lstStyle/>
          <a:p>
            <a:r>
              <a:rPr lang="en-GB" sz="2400" dirty="0" smtClean="0"/>
              <a:t>22 </a:t>
            </a:r>
            <a:r>
              <a:rPr lang="en-GB" sz="2400" dirty="0"/>
              <a:t>people developed anthrax </a:t>
            </a:r>
            <a:endParaRPr lang="en-GB" sz="2400" dirty="0" smtClean="0"/>
          </a:p>
          <a:p>
            <a:pPr lvl="1"/>
            <a:r>
              <a:rPr lang="en-GB" sz="2000" dirty="0" smtClean="0"/>
              <a:t>11 with inhalational anthrax</a:t>
            </a:r>
          </a:p>
          <a:p>
            <a:pPr lvl="1"/>
            <a:r>
              <a:rPr lang="en-GB" sz="2000" dirty="0"/>
              <a:t>31 tested positive for exposure</a:t>
            </a:r>
          </a:p>
          <a:p>
            <a:pPr lvl="1"/>
            <a:r>
              <a:rPr lang="en-GB" sz="2000" dirty="0"/>
              <a:t>10,000 took antibiotic </a:t>
            </a:r>
            <a:r>
              <a:rPr lang="en-GB" sz="2000" dirty="0" smtClean="0"/>
              <a:t>prophylaxis</a:t>
            </a:r>
          </a:p>
          <a:p>
            <a:r>
              <a:rPr lang="en-GB" sz="2400" dirty="0" smtClean="0"/>
              <a:t>Five </a:t>
            </a:r>
            <a:r>
              <a:rPr lang="en-GB" sz="2400" dirty="0"/>
              <a:t>died of inhalational </a:t>
            </a:r>
            <a:r>
              <a:rPr lang="en-GB" sz="2400" dirty="0" smtClean="0"/>
              <a:t>anthrax </a:t>
            </a:r>
          </a:p>
          <a:p>
            <a:pPr lvl="1"/>
            <a:r>
              <a:rPr lang="en-GB" sz="2000" dirty="0" smtClean="0"/>
              <a:t>Bob Stevens at AMI in Florida</a:t>
            </a:r>
          </a:p>
          <a:p>
            <a:pPr lvl="1"/>
            <a:r>
              <a:rPr lang="en-GB" sz="2000" dirty="0" smtClean="0"/>
              <a:t>Thomas </a:t>
            </a:r>
            <a:r>
              <a:rPr lang="en-GB" sz="2000" dirty="0"/>
              <a:t>Morris Jr</a:t>
            </a:r>
            <a:r>
              <a:rPr lang="en-GB" sz="2000" dirty="0" smtClean="0"/>
              <a:t>. </a:t>
            </a:r>
            <a:r>
              <a:rPr lang="en-GB" sz="2000" dirty="0"/>
              <a:t>at Brentwood mail facility, Washington, D.C</a:t>
            </a:r>
            <a:endParaRPr lang="en-GB" sz="2000" dirty="0" smtClean="0"/>
          </a:p>
          <a:p>
            <a:pPr lvl="1"/>
            <a:r>
              <a:rPr lang="en-GB" sz="2000" dirty="0" smtClean="0"/>
              <a:t>Joseph </a:t>
            </a:r>
            <a:r>
              <a:rPr lang="en-GB" sz="2000" dirty="0" err="1"/>
              <a:t>Curseen</a:t>
            </a:r>
            <a:r>
              <a:rPr lang="en-GB" sz="2000" dirty="0" smtClean="0"/>
              <a:t> at </a:t>
            </a:r>
            <a:r>
              <a:rPr lang="en-GB" sz="2000" dirty="0"/>
              <a:t>Brentwood mail </a:t>
            </a:r>
            <a:r>
              <a:rPr lang="en-GB" sz="2000" dirty="0" smtClean="0"/>
              <a:t>facility, Washington</a:t>
            </a:r>
            <a:r>
              <a:rPr lang="en-GB" sz="2000" dirty="0"/>
              <a:t>, D.C. </a:t>
            </a:r>
            <a:endParaRPr lang="en-GB" sz="2000" dirty="0" smtClean="0"/>
          </a:p>
          <a:p>
            <a:pPr lvl="1"/>
            <a:r>
              <a:rPr lang="en-GB" sz="2000" dirty="0" smtClean="0"/>
              <a:t>Kathy </a:t>
            </a:r>
            <a:r>
              <a:rPr lang="en-GB" sz="2000" dirty="0"/>
              <a:t>Nguyen, </a:t>
            </a:r>
            <a:r>
              <a:rPr lang="en-GB" sz="2000" dirty="0" smtClean="0"/>
              <a:t> </a:t>
            </a:r>
            <a:r>
              <a:rPr lang="en-GB" sz="2000" dirty="0"/>
              <a:t>Vietnamese immigrant resident of </a:t>
            </a:r>
            <a:r>
              <a:rPr lang="en-GB" sz="2000" dirty="0" smtClean="0"/>
              <a:t>the </a:t>
            </a:r>
            <a:r>
              <a:rPr lang="en-GB" sz="2000" dirty="0"/>
              <a:t>Bronx </a:t>
            </a:r>
            <a:endParaRPr lang="en-GB" sz="2000" dirty="0" smtClean="0"/>
          </a:p>
          <a:p>
            <a:pPr lvl="1"/>
            <a:r>
              <a:rPr lang="en-GB" sz="2000" dirty="0" err="1" smtClean="0"/>
              <a:t>Ottilie</a:t>
            </a:r>
            <a:r>
              <a:rPr lang="en-GB" sz="2000" dirty="0" smtClean="0"/>
              <a:t> </a:t>
            </a:r>
            <a:r>
              <a:rPr lang="en-GB" sz="2000" dirty="0"/>
              <a:t>Lundgren</a:t>
            </a:r>
            <a:r>
              <a:rPr lang="en-GB" sz="2000" dirty="0" smtClean="0"/>
              <a:t>, </a:t>
            </a:r>
            <a:r>
              <a:rPr lang="en-GB" sz="2000" dirty="0"/>
              <a:t>94-year-old widow of a prominent judge from Oxford, Connecticut</a:t>
            </a:r>
            <a:r>
              <a:rPr lang="en-GB" sz="2000" dirty="0" smtClean="0"/>
              <a:t>.</a:t>
            </a:r>
            <a:endParaRPr lang="en-GB" sz="2000" dirty="0"/>
          </a:p>
        </p:txBody>
      </p:sp>
    </p:spTree>
    <p:extLst>
      <p:ext uri="{BB962C8B-B14F-4D97-AF65-F5344CB8AC3E}">
        <p14:creationId xmlns:p14="http://schemas.microsoft.com/office/powerpoint/2010/main" val="2348046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495472" y="0"/>
            <a:ext cx="3487400" cy="3268162"/>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99515" y="172211"/>
            <a:ext cx="4460576" cy="2301446"/>
          </a:xfrm>
          <a:prstGeom prst="rect">
            <a:avLst/>
          </a:prstGeom>
        </p:spPr>
      </p:pic>
      <p:pic>
        <p:nvPicPr>
          <p:cNvPr id="4" name="Picture 3"/>
          <p:cNvPicPr>
            <a:picLocks noChangeAspect="1"/>
          </p:cNvPicPr>
          <p:nvPr/>
        </p:nvPicPr>
        <p:blipFill>
          <a:blip r:embed="rId4"/>
          <a:stretch>
            <a:fillRect/>
          </a:stretch>
        </p:blipFill>
        <p:spPr>
          <a:xfrm>
            <a:off x="377752" y="2653731"/>
            <a:ext cx="1708241" cy="2259537"/>
          </a:xfrm>
          <a:prstGeom prst="rect">
            <a:avLst/>
          </a:prstGeom>
          <a:ln w="3175" cmpd="sng">
            <a:solidFill>
              <a:schemeClr val="tx1"/>
            </a:solidFill>
          </a:ln>
        </p:spPr>
      </p:pic>
      <p:pic>
        <p:nvPicPr>
          <p:cNvPr id="5" name="Picture 4"/>
          <p:cNvPicPr>
            <a:picLocks noChangeAspect="1"/>
          </p:cNvPicPr>
          <p:nvPr/>
        </p:nvPicPr>
        <p:blipFill>
          <a:blip r:embed="rId5"/>
          <a:stretch>
            <a:fillRect/>
          </a:stretch>
        </p:blipFill>
        <p:spPr>
          <a:xfrm>
            <a:off x="2518079" y="2653731"/>
            <a:ext cx="1231429" cy="1796767"/>
          </a:xfrm>
          <a:prstGeom prst="rect">
            <a:avLst/>
          </a:prstGeom>
          <a:ln w="3175" cmpd="sng">
            <a:solidFill>
              <a:schemeClr val="tx1"/>
            </a:solidFill>
          </a:ln>
        </p:spPr>
      </p:pic>
      <p:pic>
        <p:nvPicPr>
          <p:cNvPr id="6" name="Picture 5"/>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4096697" y="3268162"/>
            <a:ext cx="1249672" cy="1505752"/>
          </a:xfrm>
          <a:prstGeom prst="rect">
            <a:avLst/>
          </a:prstGeom>
          <a:ln w="3175" cmpd="sng">
            <a:solidFill>
              <a:schemeClr val="tx1"/>
            </a:solidFill>
          </a:ln>
        </p:spPr>
      </p:pic>
      <p:pic>
        <p:nvPicPr>
          <p:cNvPr id="7" name="Picture 6"/>
          <p:cNvPicPr>
            <a:picLocks noChangeAspect="1"/>
          </p:cNvPicPr>
          <p:nvPr/>
        </p:nvPicPr>
        <p:blipFill>
          <a:blip r:embed="rId7"/>
          <a:stretch>
            <a:fillRect/>
          </a:stretch>
        </p:blipFill>
        <p:spPr>
          <a:xfrm>
            <a:off x="6174052" y="3336508"/>
            <a:ext cx="1494376" cy="2227979"/>
          </a:xfrm>
          <a:prstGeom prst="rect">
            <a:avLst/>
          </a:prstGeom>
          <a:ln w="3175" cmpd="sng">
            <a:solidFill>
              <a:schemeClr val="tx1"/>
            </a:solidFill>
          </a:ln>
        </p:spPr>
      </p:pic>
    </p:spTree>
    <p:extLst>
      <p:ext uri="{BB962C8B-B14F-4D97-AF65-F5344CB8AC3E}">
        <p14:creationId xmlns:p14="http://schemas.microsoft.com/office/powerpoint/2010/main" val="3389046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FBI investigation</a:t>
            </a:r>
            <a:endParaRPr lang="en-GB" dirty="0"/>
          </a:p>
        </p:txBody>
      </p:sp>
      <p:sp>
        <p:nvSpPr>
          <p:cNvPr id="3" name="Content Placeholder 2"/>
          <p:cNvSpPr>
            <a:spLocks noGrp="1"/>
          </p:cNvSpPr>
          <p:nvPr>
            <p:ph sz="quarter" idx="1"/>
          </p:nvPr>
        </p:nvSpPr>
        <p:spPr/>
        <p:txBody>
          <a:bodyPr/>
          <a:lstStyle/>
          <a:p>
            <a:r>
              <a:rPr lang="en-GB" dirty="0" smtClean="0"/>
              <a:t>600,000 investigator hours</a:t>
            </a:r>
          </a:p>
          <a:p>
            <a:r>
              <a:rPr lang="en-GB" dirty="0" smtClean="0"/>
              <a:t>&gt;10,000 interviews on six continents</a:t>
            </a:r>
          </a:p>
          <a:p>
            <a:r>
              <a:rPr lang="en-GB" dirty="0" smtClean="0"/>
              <a:t>26,000 email reviews</a:t>
            </a:r>
          </a:p>
          <a:p>
            <a:r>
              <a:rPr lang="en-GB" dirty="0" smtClean="0"/>
              <a:t>80 searches</a:t>
            </a:r>
          </a:p>
          <a:p>
            <a:r>
              <a:rPr lang="en-GB" dirty="0" smtClean="0"/>
              <a:t>6,000 items of potential evidence</a:t>
            </a:r>
          </a:p>
          <a:p>
            <a:r>
              <a:rPr lang="en-GB" dirty="0" smtClean="0"/>
              <a:t>5,750 grand jury subpoenas</a:t>
            </a:r>
          </a:p>
        </p:txBody>
      </p:sp>
      <p:sp>
        <p:nvSpPr>
          <p:cNvPr id="4" name="Content Placeholder 3"/>
          <p:cNvSpPr>
            <a:spLocks noGrp="1"/>
          </p:cNvSpPr>
          <p:nvPr>
            <p:ph sz="quarter" idx="2"/>
          </p:nvPr>
        </p:nvSpPr>
        <p:spPr/>
        <p:txBody>
          <a:bodyPr/>
          <a:lstStyle/>
          <a:p>
            <a:r>
              <a:rPr lang="en-GB" dirty="0"/>
              <a:t>5,730 environmental samples from 60 locations</a:t>
            </a:r>
          </a:p>
          <a:p>
            <a:r>
              <a:rPr lang="en-GB" dirty="0"/>
              <a:t>&gt;1000 suspects</a:t>
            </a:r>
          </a:p>
          <a:p>
            <a:r>
              <a:rPr lang="en-GB" dirty="0"/>
              <a:t>29 labs</a:t>
            </a:r>
          </a:p>
          <a:p>
            <a:r>
              <a:rPr lang="en-GB" dirty="0"/>
              <a:t>Scientists as witnesses helped investigate scientists as suspects</a:t>
            </a:r>
          </a:p>
          <a:p>
            <a:endParaRPr lang="en-GB" dirty="0"/>
          </a:p>
        </p:txBody>
      </p:sp>
    </p:spTree>
    <p:extLst>
      <p:ext uri="{BB962C8B-B14F-4D97-AF65-F5344CB8AC3E}">
        <p14:creationId xmlns:p14="http://schemas.microsoft.com/office/powerpoint/2010/main" val="154639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Strain identified...</a:t>
            </a:r>
            <a:endParaRPr lang="en-GB" dirty="0"/>
          </a:p>
        </p:txBody>
      </p:sp>
      <p:sp>
        <p:nvSpPr>
          <p:cNvPr id="3" name="Content Placeholder 2"/>
          <p:cNvSpPr>
            <a:spLocks noGrp="1"/>
          </p:cNvSpPr>
          <p:nvPr>
            <p:ph sz="quarter" idx="1"/>
          </p:nvPr>
        </p:nvSpPr>
        <p:spPr>
          <a:xfrm>
            <a:off x="457200" y="1016000"/>
            <a:ext cx="4708366" cy="4114800"/>
          </a:xfrm>
        </p:spPr>
        <p:txBody>
          <a:bodyPr/>
          <a:lstStyle/>
          <a:p>
            <a:r>
              <a:rPr lang="en-GB" sz="2000" dirty="0" smtClean="0"/>
              <a:t>... as the Ames strain, a commonly used lab strain, isolated from a sick cow in Texas in 1981</a:t>
            </a:r>
          </a:p>
          <a:p>
            <a:r>
              <a:rPr lang="en-GB" sz="2000" dirty="0" smtClean="0"/>
              <a:t>The culprit was likely to be a home grown microbiologist</a:t>
            </a:r>
          </a:p>
          <a:p>
            <a:endParaRPr lang="en-GB" sz="2000" dirty="0" smtClean="0"/>
          </a:p>
          <a:p>
            <a:endParaRPr lang="en-GB" sz="2000" dirty="0"/>
          </a:p>
          <a:p>
            <a:r>
              <a:rPr lang="en-GB" sz="2000" dirty="0" smtClean="0"/>
              <a:t>“I tell people: I didn’t stop the Iraq war,” says </a:t>
            </a:r>
            <a:r>
              <a:rPr lang="en-GB" sz="2000" dirty="0" err="1" smtClean="0"/>
              <a:t>Keim</a:t>
            </a:r>
            <a:r>
              <a:rPr lang="en-GB" sz="2000" dirty="0" smtClean="0"/>
              <a:t> </a:t>
            </a:r>
          </a:p>
          <a:p>
            <a:r>
              <a:rPr lang="en-GB" sz="2000" dirty="0" smtClean="0"/>
              <a:t>“I just delayed it for two years”</a:t>
            </a:r>
          </a:p>
          <a:p>
            <a:pPr marL="0" indent="0">
              <a:buNone/>
            </a:pPr>
            <a:endParaRPr lang="en-GB" sz="2000" dirty="0"/>
          </a:p>
        </p:txBody>
      </p:sp>
      <p:pic>
        <p:nvPicPr>
          <p:cNvPr id="4" name="Picture 3"/>
          <p:cNvPicPr>
            <a:picLocks noChangeAspect="1"/>
          </p:cNvPicPr>
          <p:nvPr/>
        </p:nvPicPr>
        <p:blipFill>
          <a:blip r:embed="rId2"/>
          <a:stretch>
            <a:fillRect/>
          </a:stretch>
        </p:blipFill>
        <p:spPr>
          <a:xfrm>
            <a:off x="5556678" y="644477"/>
            <a:ext cx="2740117" cy="3342943"/>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5" name="TextBox 4"/>
          <p:cNvSpPr txBox="1"/>
          <p:nvPr/>
        </p:nvSpPr>
        <p:spPr>
          <a:xfrm>
            <a:off x="6435632" y="4345633"/>
            <a:ext cx="1236712" cy="369332"/>
          </a:xfrm>
          <a:prstGeom prst="rect">
            <a:avLst/>
          </a:prstGeom>
          <a:noFill/>
        </p:spPr>
        <p:txBody>
          <a:bodyPr wrap="none" rtlCol="0">
            <a:spAutoFit/>
          </a:bodyPr>
          <a:lstStyle/>
          <a:p>
            <a:r>
              <a:rPr lang="en-GB" dirty="0" smtClean="0"/>
              <a:t>Paul </a:t>
            </a:r>
            <a:r>
              <a:rPr lang="en-GB" dirty="0" err="1" smtClean="0"/>
              <a:t>Keim</a:t>
            </a:r>
            <a:endParaRPr lang="en-GB" dirty="0"/>
          </a:p>
        </p:txBody>
      </p:sp>
    </p:spTree>
    <p:extLst>
      <p:ext uri="{BB962C8B-B14F-4D97-AF65-F5344CB8AC3E}">
        <p14:creationId xmlns:p14="http://schemas.microsoft.com/office/powerpoint/2010/main" val="1580021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dissolv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dissolv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rigin">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Origin">
      <a:majorFont>
        <a:latin typeface="Bookman Old Style"/>
        <a:ea typeface=""/>
        <a:cs typeface=""/>
        <a:font script="Grek" typeface="Cambria"/>
        <a:font script="Cyrl" typeface="Cambria"/>
        <a:font script="Jpan" typeface="ＭＳ 明朝"/>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rigin">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themeOverride>
</file>

<file path=ppt/theme/themeOverride2.xml><?xml version="1.0" encoding="utf-8"?>
<a:themeOverride xmlns:a="http://schemas.openxmlformats.org/drawingml/2006/main">
  <a:clrScheme name="Origin">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themeOverride>
</file>

<file path=docProps/app.xml><?xml version="1.0" encoding="utf-8"?>
<Properties xmlns="http://schemas.openxmlformats.org/officeDocument/2006/extended-properties" xmlns:vt="http://schemas.openxmlformats.org/officeDocument/2006/docPropsVTypes">
  <Template>Origin.thmx</Template>
  <TotalTime>12169</TotalTime>
  <Words>1264</Words>
  <Application>Microsoft Macintosh PowerPoint</Application>
  <PresentationFormat>On-screen Show (16:10)</PresentationFormat>
  <Paragraphs>124</Paragraphs>
  <Slides>29</Slides>
  <Notes>0</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Origin</vt:lpstr>
      <vt:lpstr>Amerithax From genome to culprit?</vt:lpstr>
      <vt:lpstr>Context: Anthrax</vt:lpstr>
      <vt:lpstr>Context: September 11 2001</vt:lpstr>
      <vt:lpstr>A few weeks later...</vt:lpstr>
      <vt:lpstr>The letters</vt:lpstr>
      <vt:lpstr>The victims</vt:lpstr>
      <vt:lpstr>PowerPoint Presentation</vt:lpstr>
      <vt:lpstr>The FBI investigation</vt:lpstr>
      <vt:lpstr>Strain identified...</vt:lpstr>
      <vt:lpstr>Linguistic clues?</vt:lpstr>
      <vt:lpstr>Linguistic clues?</vt:lpstr>
      <vt:lpstr>Linguistic clues?</vt:lpstr>
      <vt:lpstr>Genetic evidence?</vt:lpstr>
      <vt:lpstr>Invitation to Florida</vt:lpstr>
      <vt:lpstr>PowerPoint Presentation</vt:lpstr>
      <vt:lpstr>Genomic evidence</vt:lpstr>
      <vt:lpstr>FBI Repository </vt:lpstr>
      <vt:lpstr>Bruce Ivins</vt:lpstr>
      <vt:lpstr>PowerPoint Presentation</vt:lpstr>
      <vt:lpstr>PowerPoint Presentation</vt:lpstr>
      <vt:lpstr>PowerPoint Presentation</vt:lpstr>
      <vt:lpstr>PowerPoint Presentation</vt:lpstr>
      <vt:lpstr>Gödel, Escher, Bach</vt:lpstr>
      <vt:lpstr>Linguistic clues?</vt:lpstr>
      <vt:lpstr>Linguistic clues: FNY</vt:lpstr>
      <vt:lpstr>PowerPoint Presentation</vt:lpstr>
      <vt:lpstr>PowerPoint Presentation</vt:lpstr>
      <vt:lpstr>And so??</vt:lpstr>
      <vt:lpstr>Conclusions</vt:lpstr>
    </vt:vector>
  </TitlesOfParts>
  <Manager/>
  <Company>University of Birmingham</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Research Interests  and Achievements</dc:title>
  <dc:subject/>
  <dc:creator>Mark Pallen</dc:creator>
  <cp:keywords/>
  <dc:description/>
  <cp:lastModifiedBy>Mark Pallen</cp:lastModifiedBy>
  <cp:revision>993</cp:revision>
  <dcterms:created xsi:type="dcterms:W3CDTF">2012-11-30T07:46:31Z</dcterms:created>
  <dcterms:modified xsi:type="dcterms:W3CDTF">2023-10-10T10:55:39Z</dcterms:modified>
  <cp:category/>
</cp:coreProperties>
</file>